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Barlow SemiCondensed Semi-Bold" charset="1" panose="00000706000000000000"/>
      <p:regular r:id="rId31"/>
    </p:embeddedFont>
    <p:embeddedFont>
      <p:font typeface="Barlow SemiCondensed Heavy" charset="1" panose="00000A06000000000000"/>
      <p:regular r:id="rId32"/>
    </p:embeddedFont>
    <p:embeddedFont>
      <p:font typeface="Poppins" charset="1" panose="00000500000000000000"/>
      <p:regular r:id="rId33"/>
    </p:embeddedFont>
    <p:embeddedFont>
      <p:font typeface="Barlow SemiCondensed Bold" charset="1" panose="00000806000000000000"/>
      <p:regular r:id="rId34"/>
    </p:embeddedFont>
    <p:embeddedFont>
      <p:font typeface="Barlow Semi-Bold" charset="1" panose="00000700000000000000"/>
      <p:regular r:id="rId35"/>
    </p:embeddedFont>
    <p:embeddedFont>
      <p:font typeface="Barlow SemiCondensed" charset="1" panose="00000506000000000000"/>
      <p:regular r:id="rId36"/>
    </p:embeddedFont>
    <p:embeddedFont>
      <p:font typeface="Montserrat Classic" charset="1" panose="00000500000000000000"/>
      <p:regular r:id="rId37"/>
    </p:embeddedFont>
    <p:embeddedFont>
      <p:font typeface="Archivo Black" charset="1" panose="020B0A03020202020B04"/>
      <p:regular r:id="rId38"/>
    </p:embeddedFont>
    <p:embeddedFont>
      <p:font typeface="Montserrat Classic Bold" charset="1" panose="00000800000000000000"/>
      <p:regular r:id="rId39"/>
    </p:embeddedFont>
    <p:embeddedFont>
      <p:font typeface="Barlow Bold" charset="1" panose="00000800000000000000"/>
      <p:regular r:id="rId40"/>
    </p:embeddedFont>
    <p:embeddedFont>
      <p:font typeface="Inter Bold" charset="1" panose="020B0802030000000004"/>
      <p:regular r:id="rId41"/>
    </p:embeddedFont>
    <p:embeddedFont>
      <p:font typeface="Inter" charset="1" panose="020B0502030000000004"/>
      <p:regular r:id="rId42"/>
    </p:embeddedFont>
    <p:embeddedFont>
      <p:font typeface="Barlow Medium" charset="1" panose="00000600000000000000"/>
      <p:regular r:id="rId43"/>
    </p:embeddedFont>
    <p:embeddedFont>
      <p:font typeface="Aileron" charset="1" panose="00000500000000000000"/>
      <p:regular r:id="rId44"/>
    </p:embeddedFont>
    <p:embeddedFont>
      <p:font typeface="Aileron Italics" charset="1" panose="00000500000000000000"/>
      <p:regular r:id="rId45"/>
    </p:embeddedFont>
    <p:embeddedFont>
      <p:font typeface="Open Sans Bold" charset="1" panose="00000000000000000000"/>
      <p:regular r:id="rId46"/>
    </p:embeddedFont>
    <p:embeddedFont>
      <p:font typeface="Open Sans" charset="1" panose="020B0606030504020204"/>
      <p:regular r:id="rId47"/>
    </p:embeddedFont>
    <p:embeddedFont>
      <p:font typeface="Aileron Bold" charset="1" panose="00000800000000000000"/>
      <p:regular r:id="rId48"/>
    </p:embeddedFont>
    <p:embeddedFont>
      <p:font typeface="Poppins Semi-Bold" charset="1" panose="00000700000000000000"/>
      <p:regular r:id="rId49"/>
    </p:embeddedFont>
    <p:embeddedFont>
      <p:font typeface="Poppins Bold" charset="1" panose="000008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35.png" Type="http://schemas.openxmlformats.org/officeDocument/2006/relationships/image"/><Relationship Id="rId15" Target="../media/image36.svg" Type="http://schemas.openxmlformats.org/officeDocument/2006/relationships/image"/><Relationship Id="rId16" Target="../media/image37.png" Type="http://schemas.openxmlformats.org/officeDocument/2006/relationships/image"/><Relationship Id="rId17" Target="../media/image38.svg" Type="http://schemas.openxmlformats.org/officeDocument/2006/relationships/image"/><Relationship Id="rId18" Target="../media/image48.png" Type="http://schemas.openxmlformats.org/officeDocument/2006/relationships/image"/><Relationship Id="rId19" Target="../media/image49.svg" Type="http://schemas.openxmlformats.org/officeDocument/2006/relationships/image"/><Relationship Id="rId2" Target="../media/image23.png" Type="http://schemas.openxmlformats.org/officeDocument/2006/relationships/image"/><Relationship Id="rId20" Target="../media/image50.png" Type="http://schemas.openxmlformats.org/officeDocument/2006/relationships/image"/><Relationship Id="rId21" Target="../media/image51.svg" Type="http://schemas.openxmlformats.org/officeDocument/2006/relationships/image"/><Relationship Id="rId22" Target="../media/image52.png" Type="http://schemas.openxmlformats.org/officeDocument/2006/relationships/image"/><Relationship Id="rId23" Target="../media/image53.svg" Type="http://schemas.openxmlformats.org/officeDocument/2006/relationships/image"/><Relationship Id="rId24" Target="../media/image54.png" Type="http://schemas.openxmlformats.org/officeDocument/2006/relationships/image"/><Relationship Id="rId25" Target="../media/image55.svg" Type="http://schemas.openxmlformats.org/officeDocument/2006/relationships/image"/><Relationship Id="rId26" Target="../media/image56.png" Type="http://schemas.openxmlformats.org/officeDocument/2006/relationships/image"/><Relationship Id="rId27" Target="../media/image57.svg" Type="http://schemas.openxmlformats.org/officeDocument/2006/relationships/image"/><Relationship Id="rId28" Target="../media/image58.png" Type="http://schemas.openxmlformats.org/officeDocument/2006/relationships/image"/><Relationship Id="rId29" Target="../media/image59.svg" Type="http://schemas.openxmlformats.org/officeDocument/2006/relationships/image"/><Relationship Id="rId3" Target="../media/image24.svg" Type="http://schemas.openxmlformats.org/officeDocument/2006/relationships/image"/><Relationship Id="rId30" Target="../media/image60.png" Type="http://schemas.openxmlformats.org/officeDocument/2006/relationships/image"/><Relationship Id="rId31" Target="../media/image61.svg" Type="http://schemas.openxmlformats.org/officeDocument/2006/relationships/image"/><Relationship Id="rId32" Target="../media/image62.png" Type="http://schemas.openxmlformats.org/officeDocument/2006/relationships/image"/><Relationship Id="rId33" Target="../media/image63.svg" Type="http://schemas.openxmlformats.org/officeDocument/2006/relationships/image"/><Relationship Id="rId34" Target="../media/image64.png" Type="http://schemas.openxmlformats.org/officeDocument/2006/relationships/image"/><Relationship Id="rId35" Target="../media/image65.svg" Type="http://schemas.openxmlformats.org/officeDocument/2006/relationships/image"/><Relationship Id="rId36" Target="../media/image66.png" Type="http://schemas.openxmlformats.org/officeDocument/2006/relationships/image"/><Relationship Id="rId37" Target="../media/image67.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14" Target="../media/image29.png" Type="http://schemas.openxmlformats.org/officeDocument/2006/relationships/image"/><Relationship Id="rId15" Target="../media/image30.svg" Type="http://schemas.openxmlformats.org/officeDocument/2006/relationships/image"/><Relationship Id="rId16" Target="../media/image31.png" Type="http://schemas.openxmlformats.org/officeDocument/2006/relationships/image"/><Relationship Id="rId17" Target="../media/image32.svg" Type="http://schemas.openxmlformats.org/officeDocument/2006/relationships/image"/><Relationship Id="rId18" Target="../media/image33.png" Type="http://schemas.openxmlformats.org/officeDocument/2006/relationships/image"/><Relationship Id="rId19" Target="../media/image34.svg" Type="http://schemas.openxmlformats.org/officeDocument/2006/relationships/image"/><Relationship Id="rId2" Target="../media/image23.png" Type="http://schemas.openxmlformats.org/officeDocument/2006/relationships/image"/><Relationship Id="rId20" Target="../media/image72.png" Type="http://schemas.openxmlformats.org/officeDocument/2006/relationships/image"/><Relationship Id="rId21" Target="../media/image73.svg" Type="http://schemas.openxmlformats.org/officeDocument/2006/relationships/image"/><Relationship Id="rId22" Target="../media/image74.png" Type="http://schemas.openxmlformats.org/officeDocument/2006/relationships/image"/><Relationship Id="rId23" Target="../media/image75.svg" Type="http://schemas.openxmlformats.org/officeDocument/2006/relationships/image"/><Relationship Id="rId24" Target="../media/image76.png" Type="http://schemas.openxmlformats.org/officeDocument/2006/relationships/image"/><Relationship Id="rId25" Target="../media/image77.png" Type="http://schemas.openxmlformats.org/officeDocument/2006/relationships/image"/><Relationship Id="rId26" Target="../media/image78.svg" Type="http://schemas.openxmlformats.org/officeDocument/2006/relationships/image"/><Relationship Id="rId27" Target="../media/image79.png" Type="http://schemas.openxmlformats.org/officeDocument/2006/relationships/image"/><Relationship Id="rId28" Target="../media/image80.svg" Type="http://schemas.openxmlformats.org/officeDocument/2006/relationships/image"/><Relationship Id="rId29" Target="../media/image81.png" Type="http://schemas.openxmlformats.org/officeDocument/2006/relationships/image"/><Relationship Id="rId3" Target="../media/image24.svg" Type="http://schemas.openxmlformats.org/officeDocument/2006/relationships/image"/><Relationship Id="rId30" Target="../media/image82.svg" Type="http://schemas.openxmlformats.org/officeDocument/2006/relationships/image"/><Relationship Id="rId31" Target="../media/image83.png" Type="http://schemas.openxmlformats.org/officeDocument/2006/relationships/image"/><Relationship Id="rId32" Target="../media/image84.png" Type="http://schemas.openxmlformats.org/officeDocument/2006/relationships/image"/><Relationship Id="rId33" Target="../media/image85.svg" Type="http://schemas.openxmlformats.org/officeDocument/2006/relationships/image"/><Relationship Id="rId34" Target="../media/image86.png" Type="http://schemas.openxmlformats.org/officeDocument/2006/relationships/image"/><Relationship Id="rId35" Target="../media/image87.svg" Type="http://schemas.openxmlformats.org/officeDocument/2006/relationships/image"/><Relationship Id="rId36" Target="../media/image88.png" Type="http://schemas.openxmlformats.org/officeDocument/2006/relationships/image"/><Relationship Id="rId37" Target="../media/image8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0.png" Type="http://schemas.openxmlformats.org/officeDocument/2006/relationships/image"/><Relationship Id="rId9" Target="../media/image7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8.png" Type="http://schemas.openxmlformats.org/officeDocument/2006/relationships/image"/><Relationship Id="rId11" Target="../media/image99.svg" Type="http://schemas.openxmlformats.org/officeDocument/2006/relationships/image"/><Relationship Id="rId12" Target="../media/image100.png" Type="http://schemas.openxmlformats.org/officeDocument/2006/relationships/image"/><Relationship Id="rId13" Target="../media/image101.svg" Type="http://schemas.openxmlformats.org/officeDocument/2006/relationships/image"/><Relationship Id="rId14" Target="../media/image102.png" Type="http://schemas.openxmlformats.org/officeDocument/2006/relationships/image"/><Relationship Id="rId15" Target="../media/image23.png" Type="http://schemas.openxmlformats.org/officeDocument/2006/relationships/image"/><Relationship Id="rId16" Target="../media/image24.svg" Type="http://schemas.openxmlformats.org/officeDocument/2006/relationships/image"/><Relationship Id="rId17" Target="../media/image25.png" Type="http://schemas.openxmlformats.org/officeDocument/2006/relationships/image"/><Relationship Id="rId18" Target="../media/image26.svg" Type="http://schemas.openxmlformats.org/officeDocument/2006/relationships/image"/><Relationship Id="rId2" Target="../media/image90.png" Type="http://schemas.openxmlformats.org/officeDocument/2006/relationships/image"/><Relationship Id="rId3" Target="../media/image91.svg" Type="http://schemas.openxmlformats.org/officeDocument/2006/relationships/image"/><Relationship Id="rId4" Target="../media/image92.png" Type="http://schemas.openxmlformats.org/officeDocument/2006/relationships/image"/><Relationship Id="rId5" Target="../media/image93.svg" Type="http://schemas.openxmlformats.org/officeDocument/2006/relationships/image"/><Relationship Id="rId6" Target="../media/image94.png" Type="http://schemas.openxmlformats.org/officeDocument/2006/relationships/image"/><Relationship Id="rId7" Target="../media/image95.svg" Type="http://schemas.openxmlformats.org/officeDocument/2006/relationships/image"/><Relationship Id="rId8" Target="../media/image96.png" Type="http://schemas.openxmlformats.org/officeDocument/2006/relationships/image"/><Relationship Id="rId9" Target="../media/image9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6.png" Type="http://schemas.openxmlformats.org/officeDocument/2006/relationships/image"/><Relationship Id="rId11" Target="../media/image97.svg" Type="http://schemas.openxmlformats.org/officeDocument/2006/relationships/image"/><Relationship Id="rId12" Target="../media/image103.png" Type="http://schemas.openxmlformats.org/officeDocument/2006/relationships/image"/><Relationship Id="rId13" Target="../media/image104.png" Type="http://schemas.openxmlformats.org/officeDocument/2006/relationships/image"/><Relationship Id="rId14" Target="../media/image105.svg" Type="http://schemas.openxmlformats.org/officeDocument/2006/relationships/image"/><Relationship Id="rId15" Target="../media/image106.png" Type="http://schemas.openxmlformats.org/officeDocument/2006/relationships/image"/><Relationship Id="rId16" Target="../media/image107.svg" Type="http://schemas.openxmlformats.org/officeDocument/2006/relationships/image"/><Relationship Id="rId17" Target="../media/image108.png" Type="http://schemas.openxmlformats.org/officeDocument/2006/relationships/image"/><Relationship Id="rId18" Target="../media/image109.svg" Type="http://schemas.openxmlformats.org/officeDocument/2006/relationships/image"/><Relationship Id="rId19" Target="../media/image110.png" Type="http://schemas.openxmlformats.org/officeDocument/2006/relationships/image"/><Relationship Id="rId2" Target="../media/image90.png" Type="http://schemas.openxmlformats.org/officeDocument/2006/relationships/image"/><Relationship Id="rId20" Target="../media/image111.svg" Type="http://schemas.openxmlformats.org/officeDocument/2006/relationships/image"/><Relationship Id="rId21" Target="../media/image98.png" Type="http://schemas.openxmlformats.org/officeDocument/2006/relationships/image"/><Relationship Id="rId22" Target="../media/image99.svg" Type="http://schemas.openxmlformats.org/officeDocument/2006/relationships/image"/><Relationship Id="rId23" Target="../media/image112.png" Type="http://schemas.openxmlformats.org/officeDocument/2006/relationships/image"/><Relationship Id="rId24" Target="../media/image113.svg" Type="http://schemas.openxmlformats.org/officeDocument/2006/relationships/image"/><Relationship Id="rId25" Target="../media/image23.png" Type="http://schemas.openxmlformats.org/officeDocument/2006/relationships/image"/><Relationship Id="rId26" Target="../media/image24.svg" Type="http://schemas.openxmlformats.org/officeDocument/2006/relationships/image"/><Relationship Id="rId27" Target="../media/image25.png" Type="http://schemas.openxmlformats.org/officeDocument/2006/relationships/image"/><Relationship Id="rId28" Target="../media/image26.svg" Type="http://schemas.openxmlformats.org/officeDocument/2006/relationships/image"/><Relationship Id="rId29" Target="../media/image31.png" Type="http://schemas.openxmlformats.org/officeDocument/2006/relationships/image"/><Relationship Id="rId3" Target="../media/image91.svg" Type="http://schemas.openxmlformats.org/officeDocument/2006/relationships/image"/><Relationship Id="rId30" Target="../media/image32.svg" Type="http://schemas.openxmlformats.org/officeDocument/2006/relationships/image"/><Relationship Id="rId4" Target="../media/image100.png" Type="http://schemas.openxmlformats.org/officeDocument/2006/relationships/image"/><Relationship Id="rId5" Target="../media/image101.svg" Type="http://schemas.openxmlformats.org/officeDocument/2006/relationships/image"/><Relationship Id="rId6" Target="../media/image92.png" Type="http://schemas.openxmlformats.org/officeDocument/2006/relationships/image"/><Relationship Id="rId7" Target="../media/image93.svg" Type="http://schemas.openxmlformats.org/officeDocument/2006/relationships/image"/><Relationship Id="rId8" Target="../media/image94.png" Type="http://schemas.openxmlformats.org/officeDocument/2006/relationships/image"/><Relationship Id="rId9" Target="../media/image9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2" Target="../media/image90.png" Type="http://schemas.openxmlformats.org/officeDocument/2006/relationships/image"/><Relationship Id="rId3" Target="../media/image91.svg" Type="http://schemas.openxmlformats.org/officeDocument/2006/relationships/image"/><Relationship Id="rId4" Target="../media/image100.png" Type="http://schemas.openxmlformats.org/officeDocument/2006/relationships/image"/><Relationship Id="rId5" Target="../media/image101.svg" Type="http://schemas.openxmlformats.org/officeDocument/2006/relationships/image"/><Relationship Id="rId6" Target="../media/image92.png" Type="http://schemas.openxmlformats.org/officeDocument/2006/relationships/image"/><Relationship Id="rId7" Target="../media/image93.svg" Type="http://schemas.openxmlformats.org/officeDocument/2006/relationships/image"/><Relationship Id="rId8" Target="../media/image94.png" Type="http://schemas.openxmlformats.org/officeDocument/2006/relationships/image"/><Relationship Id="rId9" Target="../media/image9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114.png" Type="http://schemas.openxmlformats.org/officeDocument/2006/relationships/image"/><Relationship Id="rId9" Target="../media/image1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6.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8.png" Type="http://schemas.openxmlformats.org/officeDocument/2006/relationships/image"/><Relationship Id="rId11" Target="../media/image109.svg" Type="http://schemas.openxmlformats.org/officeDocument/2006/relationships/image"/><Relationship Id="rId12" Target="../media/image110.png" Type="http://schemas.openxmlformats.org/officeDocument/2006/relationships/image"/><Relationship Id="rId13" Target="../media/image111.svg" Type="http://schemas.openxmlformats.org/officeDocument/2006/relationships/image"/><Relationship Id="rId2" Target="../media/image117.png" Type="http://schemas.openxmlformats.org/officeDocument/2006/relationships/image"/><Relationship Id="rId3" Target="../media/image118.png" Type="http://schemas.openxmlformats.org/officeDocument/2006/relationships/image"/><Relationship Id="rId4" Target="../media/image119.png" Type="http://schemas.openxmlformats.org/officeDocument/2006/relationships/image"/><Relationship Id="rId5" Target="../media/image103.png" Type="http://schemas.openxmlformats.org/officeDocument/2006/relationships/image"/><Relationship Id="rId6" Target="../media/image104.png" Type="http://schemas.openxmlformats.org/officeDocument/2006/relationships/image"/><Relationship Id="rId7" Target="../media/image105.svg" Type="http://schemas.openxmlformats.org/officeDocument/2006/relationships/image"/><Relationship Id="rId8" Target="../media/image106.png" Type="http://schemas.openxmlformats.org/officeDocument/2006/relationships/image"/><Relationship Id="rId9" Target="../media/image10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0.png" Type="http://schemas.openxmlformats.org/officeDocument/2006/relationships/image"/><Relationship Id="rId3" Target="../media/image121.png" Type="http://schemas.openxmlformats.org/officeDocument/2006/relationships/image"/><Relationship Id="rId4" Target="../media/image12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3.png" Type="http://schemas.openxmlformats.org/officeDocument/2006/relationships/image"/><Relationship Id="rId3" Target="../media/image124.jpeg" Type="http://schemas.openxmlformats.org/officeDocument/2006/relationships/image"/><Relationship Id="rId4" Target="../media/image12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4.jpeg" Type="http://schemas.openxmlformats.org/officeDocument/2006/relationships/image"/><Relationship Id="rId3" Target="../media/image125.jpeg" Type="http://schemas.openxmlformats.org/officeDocument/2006/relationships/image"/><Relationship Id="rId4" Target="../media/image126.png" Type="http://schemas.openxmlformats.org/officeDocument/2006/relationships/image"/><Relationship Id="rId5" Target="../media/image127.png" Type="http://schemas.openxmlformats.org/officeDocument/2006/relationships/image"/><Relationship Id="rId6" Target="../media/image12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4.jpeg" Type="http://schemas.openxmlformats.org/officeDocument/2006/relationships/image"/><Relationship Id="rId3" Target="../media/image125.jpeg" Type="http://schemas.openxmlformats.org/officeDocument/2006/relationships/image"/><Relationship Id="rId4" Target="../media/image129.png" Type="http://schemas.openxmlformats.org/officeDocument/2006/relationships/image"/><Relationship Id="rId5" Target="../media/image130.png" Type="http://schemas.openxmlformats.org/officeDocument/2006/relationships/image"/><Relationship Id="rId6" Target="../media/image13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0.png" Type="http://schemas.openxmlformats.org/officeDocument/2006/relationships/image"/><Relationship Id="rId11" Target="../media/image141.svg" Type="http://schemas.openxmlformats.org/officeDocument/2006/relationships/image"/><Relationship Id="rId12" Target="../media/image142.png" Type="http://schemas.openxmlformats.org/officeDocument/2006/relationships/image"/><Relationship Id="rId13" Target="../media/image143.svg" Type="http://schemas.openxmlformats.org/officeDocument/2006/relationships/image"/><Relationship Id="rId14" Target="../media/image144.png" Type="http://schemas.openxmlformats.org/officeDocument/2006/relationships/image"/><Relationship Id="rId15" Target="../media/image145.svg" Type="http://schemas.openxmlformats.org/officeDocument/2006/relationships/image"/><Relationship Id="rId16" Target="../media/image146.png" Type="http://schemas.openxmlformats.org/officeDocument/2006/relationships/image"/><Relationship Id="rId17" Target="../media/image147.svg" Type="http://schemas.openxmlformats.org/officeDocument/2006/relationships/image"/><Relationship Id="rId18" Target="../media/image148.png" Type="http://schemas.openxmlformats.org/officeDocument/2006/relationships/image"/><Relationship Id="rId19" Target="../media/image149.svg" Type="http://schemas.openxmlformats.org/officeDocument/2006/relationships/image"/><Relationship Id="rId2" Target="../media/image132.png" Type="http://schemas.openxmlformats.org/officeDocument/2006/relationships/image"/><Relationship Id="rId20" Target="../media/image150.png" Type="http://schemas.openxmlformats.org/officeDocument/2006/relationships/image"/><Relationship Id="rId21" Target="../media/image151.svg" Type="http://schemas.openxmlformats.org/officeDocument/2006/relationships/image"/><Relationship Id="rId22" Target="../media/image152.png" Type="http://schemas.openxmlformats.org/officeDocument/2006/relationships/image"/><Relationship Id="rId23" Target="../media/image153.svg" Type="http://schemas.openxmlformats.org/officeDocument/2006/relationships/image"/><Relationship Id="rId24" Target="../media/image154.png" Type="http://schemas.openxmlformats.org/officeDocument/2006/relationships/image"/><Relationship Id="rId25" Target="../media/image155.svg" Type="http://schemas.openxmlformats.org/officeDocument/2006/relationships/image"/><Relationship Id="rId26" Target="../media/image156.png" Type="http://schemas.openxmlformats.org/officeDocument/2006/relationships/image"/><Relationship Id="rId27" Target="../media/image157.svg" Type="http://schemas.openxmlformats.org/officeDocument/2006/relationships/image"/><Relationship Id="rId28" Target="../media/image158.png" Type="http://schemas.openxmlformats.org/officeDocument/2006/relationships/image"/><Relationship Id="rId29" Target="../media/image159.svg" Type="http://schemas.openxmlformats.org/officeDocument/2006/relationships/image"/><Relationship Id="rId3" Target="../media/image133.svg" Type="http://schemas.openxmlformats.org/officeDocument/2006/relationships/image"/><Relationship Id="rId30" Target="../media/image160.png" Type="http://schemas.openxmlformats.org/officeDocument/2006/relationships/image"/><Relationship Id="rId31" Target="../media/image161.svg" Type="http://schemas.openxmlformats.org/officeDocument/2006/relationships/image"/><Relationship Id="rId32" Target="../media/image162.png" Type="http://schemas.openxmlformats.org/officeDocument/2006/relationships/image"/><Relationship Id="rId33" Target="../media/image163.svg" Type="http://schemas.openxmlformats.org/officeDocument/2006/relationships/image"/><Relationship Id="rId4" Target="../media/image134.png" Type="http://schemas.openxmlformats.org/officeDocument/2006/relationships/image"/><Relationship Id="rId5" Target="../media/image135.svg" Type="http://schemas.openxmlformats.org/officeDocument/2006/relationships/image"/><Relationship Id="rId6" Target="../media/image136.png" Type="http://schemas.openxmlformats.org/officeDocument/2006/relationships/image"/><Relationship Id="rId7" Target="../media/image137.svg" Type="http://schemas.openxmlformats.org/officeDocument/2006/relationships/image"/><Relationship Id="rId8" Target="../media/image138.png" Type="http://schemas.openxmlformats.org/officeDocument/2006/relationships/image"/><Relationship Id="rId9" Target="../media/image13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4.jpeg" Type="http://schemas.openxmlformats.org/officeDocument/2006/relationships/image"/><Relationship Id="rId3" Target="../media/image165.jpeg" Type="http://schemas.openxmlformats.org/officeDocument/2006/relationships/image"/><Relationship Id="rId4" Target="../media/image166.png" Type="http://schemas.openxmlformats.org/officeDocument/2006/relationships/image"/><Relationship Id="rId5" Target="../media/image167.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8.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35.png" Type="http://schemas.openxmlformats.org/officeDocument/2006/relationships/image"/><Relationship Id="rId15" Target="../media/image36.svg" Type="http://schemas.openxmlformats.org/officeDocument/2006/relationships/image"/><Relationship Id="rId16" Target="../media/image37.png" Type="http://schemas.openxmlformats.org/officeDocument/2006/relationships/image"/><Relationship Id="rId17" Target="../media/image38.svg" Type="http://schemas.openxmlformats.org/officeDocument/2006/relationships/image"/><Relationship Id="rId18" Target="../media/image39.png" Type="http://schemas.openxmlformats.org/officeDocument/2006/relationships/image"/><Relationship Id="rId19" Target="../media/image40.svg" Type="http://schemas.openxmlformats.org/officeDocument/2006/relationships/image"/><Relationship Id="rId2" Target="../media/image23.png" Type="http://schemas.openxmlformats.org/officeDocument/2006/relationships/image"/><Relationship Id="rId20" Target="../media/image41.png" Type="http://schemas.openxmlformats.org/officeDocument/2006/relationships/image"/><Relationship Id="rId21" Target="../media/image42.sv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35.png" Type="http://schemas.openxmlformats.org/officeDocument/2006/relationships/image"/><Relationship Id="rId15" Target="../media/image36.svg" Type="http://schemas.openxmlformats.org/officeDocument/2006/relationships/image"/><Relationship Id="rId16" Target="../media/image43.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44.png" Type="http://schemas.openxmlformats.org/officeDocument/2006/relationships/image"/><Relationship Id="rId15" Target="../media/image39.png" Type="http://schemas.openxmlformats.org/officeDocument/2006/relationships/image"/><Relationship Id="rId16" Target="../media/image40.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35.png" Type="http://schemas.openxmlformats.org/officeDocument/2006/relationships/image"/><Relationship Id="rId15" Target="../media/image36.svg" Type="http://schemas.openxmlformats.org/officeDocument/2006/relationships/image"/><Relationship Id="rId16" Target="../media/image45.png" Type="http://schemas.openxmlformats.org/officeDocument/2006/relationships/image"/><Relationship Id="rId17" Target="../media/image46.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33.png" Type="http://schemas.openxmlformats.org/officeDocument/2006/relationships/image"/><Relationship Id="rId14" Target="../media/image34.svg" Type="http://schemas.openxmlformats.org/officeDocument/2006/relationships/image"/><Relationship Id="rId15" Target="../media/image35.png" Type="http://schemas.openxmlformats.org/officeDocument/2006/relationships/image"/><Relationship Id="rId16" Target="../media/image36.svg" Type="http://schemas.openxmlformats.org/officeDocument/2006/relationships/image"/><Relationship Id="rId17" Target="../media/image41.png" Type="http://schemas.openxmlformats.org/officeDocument/2006/relationships/image"/><Relationship Id="rId18" Target="../media/image42.svg" Type="http://schemas.openxmlformats.org/officeDocument/2006/relationships/image"/><Relationship Id="rId2" Target="../media/image47.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7" t="-38470" r="-24496" b="-9329"/>
            </a:stretch>
          </a:blipFill>
        </p:spPr>
      </p:sp>
      <p:grpSp>
        <p:nvGrpSpPr>
          <p:cNvPr name="Group 3" id="3"/>
          <p:cNvGrpSpPr/>
          <p:nvPr/>
        </p:nvGrpSpPr>
        <p:grpSpPr>
          <a:xfrm rot="4288751">
            <a:off x="5974197" y="2639091"/>
            <a:ext cx="9351839" cy="2039065"/>
            <a:chOff x="0" y="0"/>
            <a:chExt cx="2795831" cy="609600"/>
          </a:xfrm>
        </p:grpSpPr>
        <p:sp>
          <p:nvSpPr>
            <p:cNvPr name="Freeform 4" id="4"/>
            <p:cNvSpPr/>
            <p:nvPr/>
          </p:nvSpPr>
          <p:spPr>
            <a:xfrm flipH="false" flipV="false" rot="0">
              <a:off x="0" y="0"/>
              <a:ext cx="2795831" cy="609600"/>
            </a:xfrm>
            <a:custGeom>
              <a:avLst/>
              <a:gdLst/>
              <a:ahLst/>
              <a:cxnLst/>
              <a:rect r="r" b="b" t="t" l="l"/>
              <a:pathLst>
                <a:path h="609600" w="2795831">
                  <a:moveTo>
                    <a:pt x="203200" y="0"/>
                  </a:moveTo>
                  <a:lnTo>
                    <a:pt x="2592631" y="0"/>
                  </a:lnTo>
                  <a:lnTo>
                    <a:pt x="2795831" y="609600"/>
                  </a:lnTo>
                  <a:lnTo>
                    <a:pt x="0" y="609600"/>
                  </a:lnTo>
                  <a:lnTo>
                    <a:pt x="203200" y="0"/>
                  </a:lnTo>
                  <a:close/>
                </a:path>
              </a:pathLst>
            </a:custGeom>
            <a:solidFill>
              <a:srgbClr val="FFFFFF">
                <a:alpha val="47843"/>
              </a:srgbClr>
            </a:solidFill>
          </p:spPr>
        </p:sp>
        <p:sp>
          <p:nvSpPr>
            <p:cNvPr name="TextBox 5" id="5"/>
            <p:cNvSpPr txBox="true"/>
            <p:nvPr/>
          </p:nvSpPr>
          <p:spPr>
            <a:xfrm>
              <a:off x="127000" y="-38100"/>
              <a:ext cx="2541831" cy="6477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375939" y="-417465"/>
            <a:ext cx="18049165" cy="13536873"/>
            <a:chOff x="0" y="0"/>
            <a:chExt cx="812800" cy="609600"/>
          </a:xfrm>
        </p:grpSpPr>
        <p:sp>
          <p:nvSpPr>
            <p:cNvPr name="Freeform 7" id="7"/>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solidFill>
              <a:srgbClr val="FFFFFF"/>
            </a:solidFill>
          </p:spPr>
        </p:sp>
        <p:sp>
          <p:nvSpPr>
            <p:cNvPr name="TextBox 8" id="8"/>
            <p:cNvSpPr txBox="true"/>
            <p:nvPr/>
          </p:nvSpPr>
          <p:spPr>
            <a:xfrm>
              <a:off x="101600" y="-38100"/>
              <a:ext cx="6096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4288751">
            <a:off x="5848700" y="2569506"/>
            <a:ext cx="8519102" cy="1857496"/>
            <a:chOff x="0" y="0"/>
            <a:chExt cx="2795831" cy="609600"/>
          </a:xfrm>
        </p:grpSpPr>
        <p:sp>
          <p:nvSpPr>
            <p:cNvPr name="Freeform 10" id="10"/>
            <p:cNvSpPr/>
            <p:nvPr/>
          </p:nvSpPr>
          <p:spPr>
            <a:xfrm flipH="false" flipV="false" rot="0">
              <a:off x="0" y="0"/>
              <a:ext cx="2795831" cy="609600"/>
            </a:xfrm>
            <a:custGeom>
              <a:avLst/>
              <a:gdLst/>
              <a:ahLst/>
              <a:cxnLst/>
              <a:rect r="r" b="b" t="t" l="l"/>
              <a:pathLst>
                <a:path h="609600" w="2795831">
                  <a:moveTo>
                    <a:pt x="203200" y="0"/>
                  </a:moveTo>
                  <a:lnTo>
                    <a:pt x="2592631" y="0"/>
                  </a:lnTo>
                  <a:lnTo>
                    <a:pt x="2795831" y="609600"/>
                  </a:lnTo>
                  <a:lnTo>
                    <a:pt x="0" y="609600"/>
                  </a:lnTo>
                  <a:lnTo>
                    <a:pt x="203200" y="0"/>
                  </a:lnTo>
                  <a:close/>
                </a:path>
              </a:pathLst>
            </a:custGeom>
            <a:solidFill>
              <a:srgbClr val="010440"/>
            </a:solidFill>
          </p:spPr>
        </p:sp>
        <p:sp>
          <p:nvSpPr>
            <p:cNvPr name="TextBox 11" id="11"/>
            <p:cNvSpPr txBox="true"/>
            <p:nvPr/>
          </p:nvSpPr>
          <p:spPr>
            <a:xfrm>
              <a:off x="127000" y="-38100"/>
              <a:ext cx="2541831" cy="6477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8569794">
            <a:off x="5001559" y="8934193"/>
            <a:ext cx="8519102" cy="1857496"/>
            <a:chOff x="0" y="0"/>
            <a:chExt cx="2795831" cy="609600"/>
          </a:xfrm>
        </p:grpSpPr>
        <p:sp>
          <p:nvSpPr>
            <p:cNvPr name="Freeform 13" id="13"/>
            <p:cNvSpPr/>
            <p:nvPr/>
          </p:nvSpPr>
          <p:spPr>
            <a:xfrm flipH="false" flipV="false" rot="0">
              <a:off x="0" y="0"/>
              <a:ext cx="2795831" cy="609600"/>
            </a:xfrm>
            <a:custGeom>
              <a:avLst/>
              <a:gdLst/>
              <a:ahLst/>
              <a:cxnLst/>
              <a:rect r="r" b="b" t="t" l="l"/>
              <a:pathLst>
                <a:path h="609600" w="2795831">
                  <a:moveTo>
                    <a:pt x="203200" y="0"/>
                  </a:moveTo>
                  <a:lnTo>
                    <a:pt x="2592631" y="0"/>
                  </a:lnTo>
                  <a:lnTo>
                    <a:pt x="2795831" y="609600"/>
                  </a:lnTo>
                  <a:lnTo>
                    <a:pt x="0" y="609600"/>
                  </a:lnTo>
                  <a:lnTo>
                    <a:pt x="203200" y="0"/>
                  </a:lnTo>
                  <a:close/>
                </a:path>
              </a:pathLst>
            </a:custGeom>
            <a:solidFill>
              <a:srgbClr val="1B517B"/>
            </a:solidFill>
          </p:spPr>
        </p:sp>
        <p:sp>
          <p:nvSpPr>
            <p:cNvPr name="TextBox 14" id="14"/>
            <p:cNvSpPr txBox="true"/>
            <p:nvPr/>
          </p:nvSpPr>
          <p:spPr>
            <a:xfrm>
              <a:off x="127000" y="-38100"/>
              <a:ext cx="2541831" cy="6477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377614" y="1028700"/>
            <a:ext cx="7768070" cy="1198776"/>
          </a:xfrm>
          <a:custGeom>
            <a:avLst/>
            <a:gdLst/>
            <a:ahLst/>
            <a:cxnLst/>
            <a:rect r="r" b="b" t="t" l="l"/>
            <a:pathLst>
              <a:path h="1198776" w="7768070">
                <a:moveTo>
                  <a:pt x="0" y="0"/>
                </a:moveTo>
                <a:lnTo>
                  <a:pt x="7768069" y="0"/>
                </a:lnTo>
                <a:lnTo>
                  <a:pt x="7768069" y="1198776"/>
                </a:lnTo>
                <a:lnTo>
                  <a:pt x="0" y="1198776"/>
                </a:lnTo>
                <a:lnTo>
                  <a:pt x="0" y="0"/>
                </a:lnTo>
                <a:close/>
              </a:path>
            </a:pathLst>
          </a:custGeom>
          <a:blipFill>
            <a:blip r:embed="rId3"/>
            <a:stretch>
              <a:fillRect l="0" t="0" r="0" b="0"/>
            </a:stretch>
          </a:blipFill>
        </p:spPr>
      </p:sp>
      <p:sp>
        <p:nvSpPr>
          <p:cNvPr name="Freeform 16" id="16"/>
          <p:cNvSpPr/>
          <p:nvPr/>
        </p:nvSpPr>
        <p:spPr>
          <a:xfrm flipH="false" flipV="false" rot="0">
            <a:off x="377614" y="8815840"/>
            <a:ext cx="575303" cy="442460"/>
          </a:xfrm>
          <a:custGeom>
            <a:avLst/>
            <a:gdLst/>
            <a:ahLst/>
            <a:cxnLst/>
            <a:rect r="r" b="b" t="t" l="l"/>
            <a:pathLst>
              <a:path h="442460" w="575303">
                <a:moveTo>
                  <a:pt x="0" y="0"/>
                </a:moveTo>
                <a:lnTo>
                  <a:pt x="575303" y="0"/>
                </a:lnTo>
                <a:lnTo>
                  <a:pt x="575303" y="442460"/>
                </a:lnTo>
                <a:lnTo>
                  <a:pt x="0" y="4424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377614" y="7952191"/>
            <a:ext cx="512209" cy="512209"/>
          </a:xfrm>
          <a:custGeom>
            <a:avLst/>
            <a:gdLst/>
            <a:ahLst/>
            <a:cxnLst/>
            <a:rect r="r" b="b" t="t" l="l"/>
            <a:pathLst>
              <a:path h="512209" w="512209">
                <a:moveTo>
                  <a:pt x="0" y="0"/>
                </a:moveTo>
                <a:lnTo>
                  <a:pt x="512209" y="0"/>
                </a:lnTo>
                <a:lnTo>
                  <a:pt x="512209" y="512209"/>
                </a:lnTo>
                <a:lnTo>
                  <a:pt x="0" y="512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77614" y="9572384"/>
            <a:ext cx="575303" cy="581114"/>
          </a:xfrm>
          <a:custGeom>
            <a:avLst/>
            <a:gdLst/>
            <a:ahLst/>
            <a:cxnLst/>
            <a:rect r="r" b="b" t="t" l="l"/>
            <a:pathLst>
              <a:path h="581114" w="575303">
                <a:moveTo>
                  <a:pt x="0" y="0"/>
                </a:moveTo>
                <a:lnTo>
                  <a:pt x="575303" y="0"/>
                </a:lnTo>
                <a:lnTo>
                  <a:pt x="575303" y="581114"/>
                </a:lnTo>
                <a:lnTo>
                  <a:pt x="0" y="5811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377614" y="3040016"/>
            <a:ext cx="11001204" cy="2476500"/>
          </a:xfrm>
          <a:prstGeom prst="rect">
            <a:avLst/>
          </a:prstGeom>
        </p:spPr>
        <p:txBody>
          <a:bodyPr anchor="t" rtlCol="false" tIns="0" lIns="0" bIns="0" rIns="0">
            <a:spAutoFit/>
          </a:bodyPr>
          <a:lstStyle/>
          <a:p>
            <a:pPr algn="l">
              <a:lnSpc>
                <a:spcPts val="9784"/>
              </a:lnSpc>
            </a:pPr>
            <a:r>
              <a:rPr lang="en-US" sz="8153" spc="554">
                <a:solidFill>
                  <a:srgbClr val="000000"/>
                </a:solidFill>
                <a:latin typeface="Barlow SemiCondensed Semi-Bold"/>
                <a:ea typeface="Barlow SemiCondensed Semi-Bold"/>
                <a:cs typeface="Barlow SemiCondensed Semi-Bold"/>
                <a:sym typeface="Barlow SemiCondensed Semi-Bold"/>
              </a:rPr>
              <a:t>BANK MARKETING CAMPAIGN</a:t>
            </a:r>
          </a:p>
        </p:txBody>
      </p:sp>
      <p:sp>
        <p:nvSpPr>
          <p:cNvPr name="TextBox 20" id="20"/>
          <p:cNvSpPr txBox="true"/>
          <p:nvPr/>
        </p:nvSpPr>
        <p:spPr>
          <a:xfrm rot="0">
            <a:off x="434764" y="5703272"/>
            <a:ext cx="6679214" cy="752475"/>
          </a:xfrm>
          <a:prstGeom prst="rect">
            <a:avLst/>
          </a:prstGeom>
        </p:spPr>
        <p:txBody>
          <a:bodyPr anchor="t" rtlCol="false" tIns="0" lIns="0" bIns="0" rIns="0">
            <a:spAutoFit/>
          </a:bodyPr>
          <a:lstStyle/>
          <a:p>
            <a:pPr algn="l">
              <a:lnSpc>
                <a:spcPts val="5879"/>
              </a:lnSpc>
            </a:pPr>
            <a:r>
              <a:rPr lang="en-US" sz="4899">
                <a:solidFill>
                  <a:srgbClr val="1B517B"/>
                </a:solidFill>
                <a:latin typeface="Barlow SemiCondensed Heavy"/>
                <a:ea typeface="Barlow SemiCondensed Heavy"/>
                <a:cs typeface="Barlow SemiCondensed Heavy"/>
                <a:sym typeface="Barlow SemiCondensed Heavy"/>
              </a:rPr>
              <a:t>MACHINE LEARNING</a:t>
            </a:r>
          </a:p>
        </p:txBody>
      </p:sp>
      <p:sp>
        <p:nvSpPr>
          <p:cNvPr name="TextBox 21" id="21"/>
          <p:cNvSpPr txBox="true"/>
          <p:nvPr/>
        </p:nvSpPr>
        <p:spPr>
          <a:xfrm rot="0">
            <a:off x="434764" y="6579572"/>
            <a:ext cx="9280935" cy="450850"/>
          </a:xfrm>
          <a:prstGeom prst="rect">
            <a:avLst/>
          </a:prstGeom>
        </p:spPr>
        <p:txBody>
          <a:bodyPr anchor="t" rtlCol="false" tIns="0" lIns="0" bIns="0" rIns="0">
            <a:spAutoFit/>
          </a:bodyPr>
          <a:lstStyle/>
          <a:p>
            <a:pPr algn="l">
              <a:lnSpc>
                <a:spcPts val="3500"/>
              </a:lnSpc>
            </a:pPr>
            <a:r>
              <a:rPr lang="en-US" sz="2500">
                <a:solidFill>
                  <a:srgbClr val="000000"/>
                </a:solidFill>
                <a:latin typeface="Poppins"/>
                <a:ea typeface="Poppins"/>
                <a:cs typeface="Poppins"/>
                <a:sym typeface="Poppins"/>
              </a:rPr>
              <a:t>by Ammar Muzaki</a:t>
            </a:r>
          </a:p>
        </p:txBody>
      </p:sp>
      <p:sp>
        <p:nvSpPr>
          <p:cNvPr name="TextBox 22" id="22"/>
          <p:cNvSpPr txBox="true"/>
          <p:nvPr/>
        </p:nvSpPr>
        <p:spPr>
          <a:xfrm rot="0">
            <a:off x="1137481" y="8862922"/>
            <a:ext cx="3692032" cy="300671"/>
          </a:xfrm>
          <a:prstGeom prst="rect">
            <a:avLst/>
          </a:prstGeom>
        </p:spPr>
        <p:txBody>
          <a:bodyPr anchor="t" rtlCol="false" tIns="0" lIns="0" bIns="0" rIns="0">
            <a:spAutoFit/>
          </a:bodyPr>
          <a:lstStyle/>
          <a:p>
            <a:pPr algn="l">
              <a:lnSpc>
                <a:spcPts val="2327"/>
              </a:lnSpc>
              <a:spcBef>
                <a:spcPct val="0"/>
              </a:spcBef>
            </a:pPr>
            <a:r>
              <a:rPr lang="en-US" sz="1662">
                <a:solidFill>
                  <a:srgbClr val="0B1320"/>
                </a:solidFill>
                <a:latin typeface="Poppins"/>
                <a:ea typeface="Poppins"/>
                <a:cs typeface="Poppins"/>
                <a:sym typeface="Poppins"/>
              </a:rPr>
              <a:t>AMMARMUZAKI@GMAIL.COM</a:t>
            </a:r>
          </a:p>
        </p:txBody>
      </p:sp>
      <p:sp>
        <p:nvSpPr>
          <p:cNvPr name="TextBox 23" id="23"/>
          <p:cNvSpPr txBox="true"/>
          <p:nvPr/>
        </p:nvSpPr>
        <p:spPr>
          <a:xfrm rot="0">
            <a:off x="1137481" y="8030655"/>
            <a:ext cx="4046531" cy="307657"/>
          </a:xfrm>
          <a:prstGeom prst="rect">
            <a:avLst/>
          </a:prstGeom>
        </p:spPr>
        <p:txBody>
          <a:bodyPr anchor="t" rtlCol="false" tIns="0" lIns="0" bIns="0" rIns="0">
            <a:spAutoFit/>
          </a:bodyPr>
          <a:lstStyle/>
          <a:p>
            <a:pPr algn="l">
              <a:lnSpc>
                <a:spcPts val="2467"/>
              </a:lnSpc>
              <a:spcBef>
                <a:spcPct val="0"/>
              </a:spcBef>
            </a:pPr>
            <a:r>
              <a:rPr lang="en-US" sz="1762">
                <a:solidFill>
                  <a:srgbClr val="0B1320"/>
                </a:solidFill>
                <a:latin typeface="Poppins"/>
                <a:ea typeface="Poppins"/>
                <a:cs typeface="Poppins"/>
                <a:sym typeface="Poppins"/>
              </a:rPr>
              <a:t>LINKEDIN.COM/IN/AMMAR-MUZAKI/</a:t>
            </a:r>
          </a:p>
        </p:txBody>
      </p:sp>
      <p:sp>
        <p:nvSpPr>
          <p:cNvPr name="TextBox 24" id="24"/>
          <p:cNvSpPr txBox="true"/>
          <p:nvPr/>
        </p:nvSpPr>
        <p:spPr>
          <a:xfrm rot="0">
            <a:off x="1137481" y="9688793"/>
            <a:ext cx="3692032" cy="300671"/>
          </a:xfrm>
          <a:prstGeom prst="rect">
            <a:avLst/>
          </a:prstGeom>
        </p:spPr>
        <p:txBody>
          <a:bodyPr anchor="t" rtlCol="false" tIns="0" lIns="0" bIns="0" rIns="0">
            <a:spAutoFit/>
          </a:bodyPr>
          <a:lstStyle/>
          <a:p>
            <a:pPr algn="l">
              <a:lnSpc>
                <a:spcPts val="2327"/>
              </a:lnSpc>
              <a:spcBef>
                <a:spcPct val="0"/>
              </a:spcBef>
            </a:pPr>
            <a:r>
              <a:rPr lang="en-US" sz="1662">
                <a:solidFill>
                  <a:srgbClr val="0B1320"/>
                </a:solidFill>
                <a:latin typeface="Poppins"/>
                <a:ea typeface="Poppins"/>
                <a:cs typeface="Poppins"/>
                <a:sym typeface="Poppins"/>
              </a:rPr>
              <a:t>GITHUB.COM/ZACKY182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5919927" y="7741110"/>
            <a:ext cx="4107646" cy="3619863"/>
          </a:xfrm>
          <a:custGeom>
            <a:avLst/>
            <a:gdLst/>
            <a:ahLst/>
            <a:cxnLst/>
            <a:rect r="r" b="b" t="t" l="l"/>
            <a:pathLst>
              <a:path h="3619863" w="4107646">
                <a:moveTo>
                  <a:pt x="0" y="0"/>
                </a:moveTo>
                <a:lnTo>
                  <a:pt x="4107645" y="0"/>
                </a:lnTo>
                <a:lnTo>
                  <a:pt x="4107645" y="3619863"/>
                </a:lnTo>
                <a:lnTo>
                  <a:pt x="0" y="3619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19927" y="8378712"/>
            <a:ext cx="2033730" cy="1759177"/>
          </a:xfrm>
          <a:custGeom>
            <a:avLst/>
            <a:gdLst/>
            <a:ahLst/>
            <a:cxnLst/>
            <a:rect r="r" b="b" t="t" l="l"/>
            <a:pathLst>
              <a:path h="1759177" w="2033730">
                <a:moveTo>
                  <a:pt x="0" y="0"/>
                </a:moveTo>
                <a:lnTo>
                  <a:pt x="2033730" y="0"/>
                </a:lnTo>
                <a:lnTo>
                  <a:pt x="2033730" y="1759176"/>
                </a:lnTo>
                <a:lnTo>
                  <a:pt x="0" y="17591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71492" y="9551042"/>
            <a:ext cx="1374818" cy="1000180"/>
          </a:xfrm>
          <a:custGeom>
            <a:avLst/>
            <a:gdLst/>
            <a:ahLst/>
            <a:cxnLst/>
            <a:rect r="r" b="b" t="t" l="l"/>
            <a:pathLst>
              <a:path h="1000180" w="1374818">
                <a:moveTo>
                  <a:pt x="0" y="0"/>
                </a:moveTo>
                <a:lnTo>
                  <a:pt x="1374818" y="0"/>
                </a:lnTo>
                <a:lnTo>
                  <a:pt x="1374818" y="1000180"/>
                </a:lnTo>
                <a:lnTo>
                  <a:pt x="0" y="10001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6959729">
            <a:off x="17606998" y="-451906"/>
            <a:ext cx="1283418" cy="1743183"/>
          </a:xfrm>
          <a:custGeom>
            <a:avLst/>
            <a:gdLst/>
            <a:ahLst/>
            <a:cxnLst/>
            <a:rect r="r" b="b" t="t" l="l"/>
            <a:pathLst>
              <a:path h="1743183" w="1283418">
                <a:moveTo>
                  <a:pt x="0" y="0"/>
                </a:moveTo>
                <a:lnTo>
                  <a:pt x="1283419" y="0"/>
                </a:lnTo>
                <a:lnTo>
                  <a:pt x="1283419" y="1743183"/>
                </a:lnTo>
                <a:lnTo>
                  <a:pt x="0" y="17431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41836" y="-947947"/>
            <a:ext cx="1283418" cy="1743183"/>
          </a:xfrm>
          <a:custGeom>
            <a:avLst/>
            <a:gdLst/>
            <a:ahLst/>
            <a:cxnLst/>
            <a:rect r="r" b="b" t="t" l="l"/>
            <a:pathLst>
              <a:path h="1743183" w="1283418">
                <a:moveTo>
                  <a:pt x="0" y="0"/>
                </a:moveTo>
                <a:lnTo>
                  <a:pt x="1283418" y="0"/>
                </a:lnTo>
                <a:lnTo>
                  <a:pt x="1283418" y="1743183"/>
                </a:lnTo>
                <a:lnTo>
                  <a:pt x="0" y="17431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7484768" y="9415409"/>
            <a:ext cx="1283418" cy="1743183"/>
          </a:xfrm>
          <a:custGeom>
            <a:avLst/>
            <a:gdLst/>
            <a:ahLst/>
            <a:cxnLst/>
            <a:rect r="r" b="b" t="t" l="l"/>
            <a:pathLst>
              <a:path h="1743183" w="1283418">
                <a:moveTo>
                  <a:pt x="0" y="0"/>
                </a:moveTo>
                <a:lnTo>
                  <a:pt x="1283419" y="0"/>
                </a:lnTo>
                <a:lnTo>
                  <a:pt x="1283419" y="1743182"/>
                </a:lnTo>
                <a:lnTo>
                  <a:pt x="0" y="17431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7363517" y="267899"/>
            <a:ext cx="610232" cy="369953"/>
          </a:xfrm>
          <a:custGeom>
            <a:avLst/>
            <a:gdLst/>
            <a:ahLst/>
            <a:cxnLst/>
            <a:rect r="r" b="b" t="t" l="l"/>
            <a:pathLst>
              <a:path h="369953" w="610232">
                <a:moveTo>
                  <a:pt x="0" y="0"/>
                </a:moveTo>
                <a:lnTo>
                  <a:pt x="610232" y="0"/>
                </a:lnTo>
                <a:lnTo>
                  <a:pt x="610232" y="369953"/>
                </a:lnTo>
                <a:lnTo>
                  <a:pt x="0" y="3699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18468" y="9617213"/>
            <a:ext cx="610232" cy="369953"/>
          </a:xfrm>
          <a:custGeom>
            <a:avLst/>
            <a:gdLst/>
            <a:ahLst/>
            <a:cxnLst/>
            <a:rect r="r" b="b" t="t" l="l"/>
            <a:pathLst>
              <a:path h="369953" w="610232">
                <a:moveTo>
                  <a:pt x="0" y="0"/>
                </a:moveTo>
                <a:lnTo>
                  <a:pt x="610232" y="0"/>
                </a:lnTo>
                <a:lnTo>
                  <a:pt x="610232" y="369953"/>
                </a:lnTo>
                <a:lnTo>
                  <a:pt x="0" y="3699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7962261" y="3099522"/>
            <a:ext cx="633786" cy="592590"/>
          </a:xfrm>
          <a:custGeom>
            <a:avLst/>
            <a:gdLst/>
            <a:ahLst/>
            <a:cxnLst/>
            <a:rect r="r" b="b" t="t" l="l"/>
            <a:pathLst>
              <a:path h="592590" w="633786">
                <a:moveTo>
                  <a:pt x="0" y="0"/>
                </a:moveTo>
                <a:lnTo>
                  <a:pt x="633786" y="0"/>
                </a:lnTo>
                <a:lnTo>
                  <a:pt x="633786" y="592590"/>
                </a:lnTo>
                <a:lnTo>
                  <a:pt x="0" y="59259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1" id="11"/>
          <p:cNvSpPr txBox="true"/>
          <p:nvPr/>
        </p:nvSpPr>
        <p:spPr>
          <a:xfrm rot="0">
            <a:off x="4534340" y="199702"/>
            <a:ext cx="9219319" cy="866775"/>
          </a:xfrm>
          <a:prstGeom prst="rect">
            <a:avLst/>
          </a:prstGeom>
        </p:spPr>
        <p:txBody>
          <a:bodyPr anchor="t" rtlCol="false" tIns="0" lIns="0" bIns="0" rIns="0">
            <a:spAutoFit/>
          </a:bodyPr>
          <a:lstStyle/>
          <a:p>
            <a:pPr algn="ctr" marL="0" indent="0" lvl="0">
              <a:lnSpc>
                <a:spcPts val="6802"/>
              </a:lnSpc>
              <a:spcBef>
                <a:spcPct val="0"/>
              </a:spcBef>
            </a:pPr>
            <a:r>
              <a:rPr lang="en-US" sz="5668">
                <a:solidFill>
                  <a:srgbClr val="000000"/>
                </a:solidFill>
                <a:latin typeface="Barlow Bold"/>
                <a:ea typeface="Barlow Bold"/>
                <a:cs typeface="Barlow Bold"/>
                <a:sym typeface="Barlow Bold"/>
              </a:rPr>
              <a:t>DATA UNDERSTANDING</a:t>
            </a:r>
          </a:p>
        </p:txBody>
      </p:sp>
      <p:sp>
        <p:nvSpPr>
          <p:cNvPr name="TextBox 12" id="12"/>
          <p:cNvSpPr txBox="true"/>
          <p:nvPr/>
        </p:nvSpPr>
        <p:spPr>
          <a:xfrm rot="0">
            <a:off x="723584" y="1785452"/>
            <a:ext cx="5312622" cy="349250"/>
          </a:xfrm>
          <a:prstGeom prst="rect">
            <a:avLst/>
          </a:prstGeom>
        </p:spPr>
        <p:txBody>
          <a:bodyPr anchor="t" rtlCol="false" tIns="0" lIns="0" bIns="0" rIns="0">
            <a:spAutoFit/>
          </a:bodyPr>
          <a:lstStyle/>
          <a:p>
            <a:pPr algn="l">
              <a:lnSpc>
                <a:spcPts val="2800"/>
              </a:lnSpc>
            </a:pPr>
            <a:r>
              <a:rPr lang="en-US" sz="2000" spc="10">
                <a:solidFill>
                  <a:srgbClr val="000000"/>
                </a:solidFill>
                <a:latin typeface="Inter Bold"/>
                <a:ea typeface="Inter Bold"/>
                <a:cs typeface="Inter Bold"/>
                <a:sym typeface="Inter Bold"/>
              </a:rPr>
              <a:t>Data Cleaning</a:t>
            </a:r>
          </a:p>
        </p:txBody>
      </p:sp>
      <p:grpSp>
        <p:nvGrpSpPr>
          <p:cNvPr name="Group 13" id="13"/>
          <p:cNvGrpSpPr/>
          <p:nvPr/>
        </p:nvGrpSpPr>
        <p:grpSpPr>
          <a:xfrm rot="0">
            <a:off x="378658" y="1594999"/>
            <a:ext cx="7281095" cy="957283"/>
            <a:chOff x="0" y="0"/>
            <a:chExt cx="5486290" cy="721311"/>
          </a:xfrm>
        </p:grpSpPr>
        <p:sp>
          <p:nvSpPr>
            <p:cNvPr name="Freeform 14" id="14"/>
            <p:cNvSpPr/>
            <p:nvPr/>
          </p:nvSpPr>
          <p:spPr>
            <a:xfrm flipH="false" flipV="false" rot="0">
              <a:off x="0" y="0"/>
              <a:ext cx="5485301" cy="721311"/>
            </a:xfrm>
            <a:custGeom>
              <a:avLst/>
              <a:gdLst/>
              <a:ahLst/>
              <a:cxnLst/>
              <a:rect r="r" b="b" t="t" l="l"/>
              <a:pathLst>
                <a:path h="721311" w="5485301">
                  <a:moveTo>
                    <a:pt x="5277774" y="0"/>
                  </a:moveTo>
                  <a:lnTo>
                    <a:pt x="5316" y="0"/>
                  </a:lnTo>
                  <a:cubicBezTo>
                    <a:pt x="2380" y="0"/>
                    <a:pt x="0" y="2380"/>
                    <a:pt x="0" y="5316"/>
                  </a:cubicBezTo>
                  <a:lnTo>
                    <a:pt x="0" y="715995"/>
                  </a:lnTo>
                  <a:cubicBezTo>
                    <a:pt x="0" y="718931"/>
                    <a:pt x="2380" y="721311"/>
                    <a:pt x="5316" y="721311"/>
                  </a:cubicBezTo>
                  <a:lnTo>
                    <a:pt x="5277774" y="721311"/>
                  </a:lnTo>
                  <a:cubicBezTo>
                    <a:pt x="5281058" y="721311"/>
                    <a:pt x="5284088" y="719541"/>
                    <a:pt x="5285700" y="716679"/>
                  </a:cubicBezTo>
                  <a:lnTo>
                    <a:pt x="5483681" y="365287"/>
                  </a:lnTo>
                  <a:cubicBezTo>
                    <a:pt x="5485301" y="362412"/>
                    <a:pt x="5485301" y="358899"/>
                    <a:pt x="5483681" y="356024"/>
                  </a:cubicBezTo>
                  <a:lnTo>
                    <a:pt x="5285700" y="4632"/>
                  </a:lnTo>
                  <a:cubicBezTo>
                    <a:pt x="5284088" y="1770"/>
                    <a:pt x="5281058" y="0"/>
                    <a:pt x="5277774" y="0"/>
                  </a:cubicBezTo>
                  <a:close/>
                </a:path>
              </a:pathLst>
            </a:custGeom>
            <a:solidFill>
              <a:srgbClr val="000000">
                <a:alpha val="0"/>
              </a:srgbClr>
            </a:solidFill>
            <a:ln w="76200" cap="sq">
              <a:solidFill>
                <a:srgbClr val="F73F5E"/>
              </a:solidFill>
              <a:prstDash val="solid"/>
              <a:miter/>
            </a:ln>
          </p:spPr>
        </p:sp>
        <p:sp>
          <p:nvSpPr>
            <p:cNvPr name="TextBox 15" id="15"/>
            <p:cNvSpPr txBox="true"/>
            <p:nvPr/>
          </p:nvSpPr>
          <p:spPr>
            <a:xfrm>
              <a:off x="0" y="-28575"/>
              <a:ext cx="5371990" cy="749886"/>
            </a:xfrm>
            <a:prstGeom prst="rect">
              <a:avLst/>
            </a:prstGeom>
          </p:spPr>
          <p:txBody>
            <a:bodyPr anchor="ctr" rtlCol="false" tIns="50800" lIns="50800" bIns="50800" rIns="50800"/>
            <a:lstStyle/>
            <a:p>
              <a:pPr algn="ctr">
                <a:lnSpc>
                  <a:spcPts val="2969"/>
                </a:lnSpc>
              </a:pPr>
            </a:p>
          </p:txBody>
        </p:sp>
      </p:grpSp>
      <p:grpSp>
        <p:nvGrpSpPr>
          <p:cNvPr name="Group 16" id="16"/>
          <p:cNvGrpSpPr/>
          <p:nvPr/>
        </p:nvGrpSpPr>
        <p:grpSpPr>
          <a:xfrm rot="0">
            <a:off x="299873" y="1449827"/>
            <a:ext cx="180702" cy="1247627"/>
            <a:chOff x="0" y="0"/>
            <a:chExt cx="47592" cy="328593"/>
          </a:xfrm>
        </p:grpSpPr>
        <p:sp>
          <p:nvSpPr>
            <p:cNvPr name="Freeform 17" id="17"/>
            <p:cNvSpPr/>
            <p:nvPr/>
          </p:nvSpPr>
          <p:spPr>
            <a:xfrm flipH="false" flipV="false" rot="0">
              <a:off x="0" y="0"/>
              <a:ext cx="47592" cy="328593"/>
            </a:xfrm>
            <a:custGeom>
              <a:avLst/>
              <a:gdLst/>
              <a:ahLst/>
              <a:cxnLst/>
              <a:rect r="r" b="b" t="t" l="l"/>
              <a:pathLst>
                <a:path h="328593" w="47592">
                  <a:moveTo>
                    <a:pt x="0" y="0"/>
                  </a:moveTo>
                  <a:lnTo>
                    <a:pt x="47592" y="0"/>
                  </a:lnTo>
                  <a:lnTo>
                    <a:pt x="47592" y="328593"/>
                  </a:lnTo>
                  <a:lnTo>
                    <a:pt x="0" y="328593"/>
                  </a:lnTo>
                  <a:close/>
                </a:path>
              </a:pathLst>
            </a:custGeom>
            <a:solidFill>
              <a:srgbClr val="F73F5E"/>
            </a:solidFill>
          </p:spPr>
        </p:sp>
        <p:sp>
          <p:nvSpPr>
            <p:cNvPr name="TextBox 18" id="18"/>
            <p:cNvSpPr txBox="true"/>
            <p:nvPr/>
          </p:nvSpPr>
          <p:spPr>
            <a:xfrm>
              <a:off x="0" y="-28575"/>
              <a:ext cx="47592" cy="357168"/>
            </a:xfrm>
            <a:prstGeom prst="rect">
              <a:avLst/>
            </a:prstGeom>
          </p:spPr>
          <p:txBody>
            <a:bodyPr anchor="ctr" rtlCol="false" tIns="50800" lIns="50800" bIns="50800" rIns="50800"/>
            <a:lstStyle/>
            <a:p>
              <a:pPr algn="ctr">
                <a:lnSpc>
                  <a:spcPts val="2969"/>
                </a:lnSpc>
              </a:pPr>
            </a:p>
          </p:txBody>
        </p:sp>
      </p:grpSp>
      <p:grpSp>
        <p:nvGrpSpPr>
          <p:cNvPr name="Group 19" id="19"/>
          <p:cNvGrpSpPr/>
          <p:nvPr/>
        </p:nvGrpSpPr>
        <p:grpSpPr>
          <a:xfrm rot="0">
            <a:off x="6657509" y="1106630"/>
            <a:ext cx="1662049" cy="1934021"/>
            <a:chOff x="0" y="0"/>
            <a:chExt cx="698500" cy="812800"/>
          </a:xfrm>
        </p:grpSpPr>
        <p:sp>
          <p:nvSpPr>
            <p:cNvPr name="Freeform 20" id="2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73F5E"/>
            </a:solidFill>
            <a:ln w="95250" cap="sq">
              <a:solidFill>
                <a:srgbClr val="FFFEFD"/>
              </a:solidFill>
              <a:prstDash val="solid"/>
              <a:miter/>
            </a:ln>
          </p:spPr>
        </p:sp>
        <p:sp>
          <p:nvSpPr>
            <p:cNvPr name="TextBox 21" id="21"/>
            <p:cNvSpPr txBox="true"/>
            <p:nvPr/>
          </p:nvSpPr>
          <p:spPr>
            <a:xfrm>
              <a:off x="0" y="111125"/>
              <a:ext cx="698500" cy="561975"/>
            </a:xfrm>
            <a:prstGeom prst="rect">
              <a:avLst/>
            </a:prstGeom>
          </p:spPr>
          <p:txBody>
            <a:bodyPr anchor="ctr" rtlCol="false" tIns="50800" lIns="50800" bIns="50800" rIns="50800"/>
            <a:lstStyle/>
            <a:p>
              <a:pPr algn="ctr">
                <a:lnSpc>
                  <a:spcPts val="2969"/>
                </a:lnSpc>
              </a:pPr>
            </a:p>
          </p:txBody>
        </p:sp>
      </p:grpSp>
      <p:sp>
        <p:nvSpPr>
          <p:cNvPr name="Freeform 22" id="22"/>
          <p:cNvSpPr/>
          <p:nvPr/>
        </p:nvSpPr>
        <p:spPr>
          <a:xfrm flipH="false" flipV="false" rot="0">
            <a:off x="7047192" y="1619218"/>
            <a:ext cx="786354" cy="729343"/>
          </a:xfrm>
          <a:custGeom>
            <a:avLst/>
            <a:gdLst/>
            <a:ahLst/>
            <a:cxnLst/>
            <a:rect r="r" b="b" t="t" l="l"/>
            <a:pathLst>
              <a:path h="729343" w="786354">
                <a:moveTo>
                  <a:pt x="0" y="0"/>
                </a:moveTo>
                <a:lnTo>
                  <a:pt x="786354" y="0"/>
                </a:lnTo>
                <a:lnTo>
                  <a:pt x="786354" y="729343"/>
                </a:lnTo>
                <a:lnTo>
                  <a:pt x="0" y="72934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23" id="23"/>
          <p:cNvGrpSpPr/>
          <p:nvPr/>
        </p:nvGrpSpPr>
        <p:grpSpPr>
          <a:xfrm rot="0">
            <a:off x="5645404" y="4304193"/>
            <a:ext cx="3177590" cy="3365273"/>
            <a:chOff x="0" y="0"/>
            <a:chExt cx="753347" cy="797843"/>
          </a:xfrm>
        </p:grpSpPr>
        <p:sp>
          <p:nvSpPr>
            <p:cNvPr name="Freeform 24" id="24"/>
            <p:cNvSpPr/>
            <p:nvPr/>
          </p:nvSpPr>
          <p:spPr>
            <a:xfrm flipH="false" flipV="false" rot="0">
              <a:off x="0" y="0"/>
              <a:ext cx="753347" cy="797843"/>
            </a:xfrm>
            <a:custGeom>
              <a:avLst/>
              <a:gdLst/>
              <a:ahLst/>
              <a:cxnLst/>
              <a:rect r="r" b="b" t="t" l="l"/>
              <a:pathLst>
                <a:path h="797843" w="753347">
                  <a:moveTo>
                    <a:pt x="753347" y="0"/>
                  </a:moveTo>
                  <a:lnTo>
                    <a:pt x="753347" y="683543"/>
                  </a:lnTo>
                  <a:lnTo>
                    <a:pt x="376673" y="797843"/>
                  </a:lnTo>
                  <a:lnTo>
                    <a:pt x="0" y="683543"/>
                  </a:lnTo>
                  <a:lnTo>
                    <a:pt x="0" y="0"/>
                  </a:lnTo>
                  <a:lnTo>
                    <a:pt x="753347" y="0"/>
                  </a:lnTo>
                  <a:close/>
                </a:path>
              </a:pathLst>
            </a:custGeom>
            <a:solidFill>
              <a:srgbClr val="F2F1DC"/>
            </a:solidFill>
          </p:spPr>
        </p:sp>
        <p:sp>
          <p:nvSpPr>
            <p:cNvPr name="TextBox 25" id="25"/>
            <p:cNvSpPr txBox="true"/>
            <p:nvPr/>
          </p:nvSpPr>
          <p:spPr>
            <a:xfrm>
              <a:off x="0" y="-57150"/>
              <a:ext cx="753347" cy="740693"/>
            </a:xfrm>
            <a:prstGeom prst="rect">
              <a:avLst/>
            </a:prstGeom>
          </p:spPr>
          <p:txBody>
            <a:bodyPr anchor="ctr" rtlCol="false" tIns="50800" lIns="50800" bIns="50800" rIns="50800"/>
            <a:lstStyle/>
            <a:p>
              <a:pPr algn="ctr">
                <a:lnSpc>
                  <a:spcPts val="2800"/>
                </a:lnSpc>
              </a:pPr>
            </a:p>
          </p:txBody>
        </p:sp>
      </p:grpSp>
      <p:grpSp>
        <p:nvGrpSpPr>
          <p:cNvPr name="Group 26" id="26"/>
          <p:cNvGrpSpPr/>
          <p:nvPr/>
        </p:nvGrpSpPr>
        <p:grpSpPr>
          <a:xfrm rot="0">
            <a:off x="1825802" y="4304193"/>
            <a:ext cx="3177590" cy="3365273"/>
            <a:chOff x="0" y="0"/>
            <a:chExt cx="753347" cy="797843"/>
          </a:xfrm>
        </p:grpSpPr>
        <p:sp>
          <p:nvSpPr>
            <p:cNvPr name="Freeform 27" id="27"/>
            <p:cNvSpPr/>
            <p:nvPr/>
          </p:nvSpPr>
          <p:spPr>
            <a:xfrm flipH="false" flipV="false" rot="0">
              <a:off x="0" y="0"/>
              <a:ext cx="753347" cy="797843"/>
            </a:xfrm>
            <a:custGeom>
              <a:avLst/>
              <a:gdLst/>
              <a:ahLst/>
              <a:cxnLst/>
              <a:rect r="r" b="b" t="t" l="l"/>
              <a:pathLst>
                <a:path h="797843" w="753347">
                  <a:moveTo>
                    <a:pt x="753347" y="0"/>
                  </a:moveTo>
                  <a:lnTo>
                    <a:pt x="753347" y="683543"/>
                  </a:lnTo>
                  <a:lnTo>
                    <a:pt x="376673" y="797843"/>
                  </a:lnTo>
                  <a:lnTo>
                    <a:pt x="0" y="683543"/>
                  </a:lnTo>
                  <a:lnTo>
                    <a:pt x="0" y="0"/>
                  </a:lnTo>
                  <a:lnTo>
                    <a:pt x="753347" y="0"/>
                  </a:lnTo>
                  <a:close/>
                </a:path>
              </a:pathLst>
            </a:custGeom>
            <a:solidFill>
              <a:srgbClr val="F2F1DC"/>
            </a:solidFill>
          </p:spPr>
        </p:sp>
        <p:sp>
          <p:nvSpPr>
            <p:cNvPr name="TextBox 28" id="28"/>
            <p:cNvSpPr txBox="true"/>
            <p:nvPr/>
          </p:nvSpPr>
          <p:spPr>
            <a:xfrm>
              <a:off x="0" y="-57150"/>
              <a:ext cx="753347" cy="740693"/>
            </a:xfrm>
            <a:prstGeom prst="rect">
              <a:avLst/>
            </a:prstGeom>
          </p:spPr>
          <p:txBody>
            <a:bodyPr anchor="ctr" rtlCol="false" tIns="50800" lIns="50800" bIns="50800" rIns="50800"/>
            <a:lstStyle/>
            <a:p>
              <a:pPr algn="ctr">
                <a:lnSpc>
                  <a:spcPts val="2800"/>
                </a:lnSpc>
              </a:pPr>
            </a:p>
          </p:txBody>
        </p:sp>
      </p:grpSp>
      <p:sp>
        <p:nvSpPr>
          <p:cNvPr name="Freeform 29" id="29"/>
          <p:cNvSpPr/>
          <p:nvPr/>
        </p:nvSpPr>
        <p:spPr>
          <a:xfrm flipH="false" flipV="false" rot="0">
            <a:off x="1887509" y="2420206"/>
            <a:ext cx="3019818" cy="3019818"/>
          </a:xfrm>
          <a:custGeom>
            <a:avLst/>
            <a:gdLst/>
            <a:ahLst/>
            <a:cxnLst/>
            <a:rect r="r" b="b" t="t" l="l"/>
            <a:pathLst>
              <a:path h="3019818" w="3019818">
                <a:moveTo>
                  <a:pt x="0" y="0"/>
                </a:moveTo>
                <a:lnTo>
                  <a:pt x="3019819" y="0"/>
                </a:lnTo>
                <a:lnTo>
                  <a:pt x="3019819" y="3019818"/>
                </a:lnTo>
                <a:lnTo>
                  <a:pt x="0" y="3019818"/>
                </a:lnTo>
                <a:lnTo>
                  <a:pt x="0" y="0"/>
                </a:lnTo>
                <a:close/>
              </a:path>
            </a:pathLst>
          </a:custGeom>
          <a:blipFill>
            <a:blip r:embed="rId18">
              <a:alphaModFix amt="19999"/>
              <a:extLst>
                <a:ext uri="{96DAC541-7B7A-43D3-8B79-37D633B846F1}">
                  <asvg:svgBlip xmlns:asvg="http://schemas.microsoft.com/office/drawing/2016/SVG/main" r:embed="rId19"/>
                </a:ext>
              </a:extLst>
            </a:blip>
            <a:stretch>
              <a:fillRect l="0" t="0" r="0" b="0"/>
            </a:stretch>
          </a:blipFill>
        </p:spPr>
      </p:sp>
      <p:sp>
        <p:nvSpPr>
          <p:cNvPr name="Freeform 30" id="30"/>
          <p:cNvSpPr/>
          <p:nvPr/>
        </p:nvSpPr>
        <p:spPr>
          <a:xfrm flipH="false" flipV="false" rot="0">
            <a:off x="5707111" y="2420206"/>
            <a:ext cx="3019818" cy="3019818"/>
          </a:xfrm>
          <a:custGeom>
            <a:avLst/>
            <a:gdLst/>
            <a:ahLst/>
            <a:cxnLst/>
            <a:rect r="r" b="b" t="t" l="l"/>
            <a:pathLst>
              <a:path h="3019818" w="3019818">
                <a:moveTo>
                  <a:pt x="0" y="0"/>
                </a:moveTo>
                <a:lnTo>
                  <a:pt x="3019818" y="0"/>
                </a:lnTo>
                <a:lnTo>
                  <a:pt x="3019818" y="3019818"/>
                </a:lnTo>
                <a:lnTo>
                  <a:pt x="0" y="3019818"/>
                </a:lnTo>
                <a:lnTo>
                  <a:pt x="0" y="0"/>
                </a:lnTo>
                <a:close/>
              </a:path>
            </a:pathLst>
          </a:custGeom>
          <a:blipFill>
            <a:blip r:embed="rId18">
              <a:alphaModFix amt="19999"/>
              <a:extLst>
                <a:ext uri="{96DAC541-7B7A-43D3-8B79-37D633B846F1}">
                  <asvg:svgBlip xmlns:asvg="http://schemas.microsoft.com/office/drawing/2016/SVG/main" r:embed="rId19"/>
                </a:ext>
              </a:extLst>
            </a:blip>
            <a:stretch>
              <a:fillRect l="0" t="0" r="0" b="0"/>
            </a:stretch>
          </a:blipFill>
        </p:spPr>
      </p:sp>
      <p:grpSp>
        <p:nvGrpSpPr>
          <p:cNvPr name="Group 31" id="31"/>
          <p:cNvGrpSpPr/>
          <p:nvPr/>
        </p:nvGrpSpPr>
        <p:grpSpPr>
          <a:xfrm rot="0">
            <a:off x="2272264" y="2789441"/>
            <a:ext cx="2250310" cy="2281349"/>
            <a:chOff x="0" y="0"/>
            <a:chExt cx="3000413" cy="3041798"/>
          </a:xfrm>
        </p:grpSpPr>
        <p:sp>
          <p:nvSpPr>
            <p:cNvPr name="Freeform 32" id="32"/>
            <p:cNvSpPr/>
            <p:nvPr/>
          </p:nvSpPr>
          <p:spPr>
            <a:xfrm flipH="false" flipV="false" rot="0">
              <a:off x="0" y="0"/>
              <a:ext cx="3000413" cy="3041798"/>
            </a:xfrm>
            <a:custGeom>
              <a:avLst/>
              <a:gdLst/>
              <a:ahLst/>
              <a:cxnLst/>
              <a:rect r="r" b="b" t="t" l="l"/>
              <a:pathLst>
                <a:path h="3041798" w="3000413">
                  <a:moveTo>
                    <a:pt x="0" y="0"/>
                  </a:moveTo>
                  <a:lnTo>
                    <a:pt x="3000413" y="0"/>
                  </a:lnTo>
                  <a:lnTo>
                    <a:pt x="3000413" y="3041798"/>
                  </a:lnTo>
                  <a:lnTo>
                    <a:pt x="0" y="3041798"/>
                  </a:lnTo>
                  <a:lnTo>
                    <a:pt x="0" y="0"/>
                  </a:lnTo>
                  <a:close/>
                </a:path>
              </a:pathLst>
            </a:custGeom>
            <a:blipFill>
              <a:blip r:embed="rId20">
                <a:extLst>
                  <a:ext uri="{96DAC541-7B7A-43D3-8B79-37D633B846F1}">
                    <asvg:svgBlip xmlns:asvg="http://schemas.microsoft.com/office/drawing/2016/SVG/main" r:embed="rId21"/>
                  </a:ext>
                </a:extLst>
              </a:blip>
              <a:stretch>
                <a:fillRect l="-25973" t="-25621" r="-26662" b="-24937"/>
              </a:stretch>
            </a:blipFill>
          </p:spPr>
        </p:sp>
        <p:sp>
          <p:nvSpPr>
            <p:cNvPr name="Freeform 33" id="33"/>
            <p:cNvSpPr/>
            <p:nvPr/>
          </p:nvSpPr>
          <p:spPr>
            <a:xfrm flipH="false" flipV="false" rot="0">
              <a:off x="184532" y="187077"/>
              <a:ext cx="2631349" cy="2667643"/>
            </a:xfrm>
            <a:custGeom>
              <a:avLst/>
              <a:gdLst/>
              <a:ahLst/>
              <a:cxnLst/>
              <a:rect r="r" b="b" t="t" l="l"/>
              <a:pathLst>
                <a:path h="2667643" w="2631349">
                  <a:moveTo>
                    <a:pt x="0" y="0"/>
                  </a:moveTo>
                  <a:lnTo>
                    <a:pt x="2631349" y="0"/>
                  </a:lnTo>
                  <a:lnTo>
                    <a:pt x="2631349" y="2667644"/>
                  </a:lnTo>
                  <a:lnTo>
                    <a:pt x="0" y="2667644"/>
                  </a:lnTo>
                  <a:lnTo>
                    <a:pt x="0" y="0"/>
                  </a:lnTo>
                  <a:close/>
                </a:path>
              </a:pathLst>
            </a:custGeom>
            <a:blipFill>
              <a:blip r:embed="rId22">
                <a:extLst>
                  <a:ext uri="{96DAC541-7B7A-43D3-8B79-37D633B846F1}">
                    <asvg:svgBlip xmlns:asvg="http://schemas.microsoft.com/office/drawing/2016/SVG/main" r:embed="rId23"/>
                  </a:ext>
                </a:extLst>
              </a:blip>
              <a:stretch>
                <a:fillRect l="-25973" t="-25621" r="-26662" b="-24937"/>
              </a:stretch>
            </a:blipFill>
          </p:spPr>
        </p:sp>
      </p:grpSp>
      <p:grpSp>
        <p:nvGrpSpPr>
          <p:cNvPr name="Group 34" id="34"/>
          <p:cNvGrpSpPr/>
          <p:nvPr/>
        </p:nvGrpSpPr>
        <p:grpSpPr>
          <a:xfrm rot="0">
            <a:off x="6091865" y="2789441"/>
            <a:ext cx="2250310" cy="2281349"/>
            <a:chOff x="0" y="0"/>
            <a:chExt cx="3000413" cy="3041798"/>
          </a:xfrm>
        </p:grpSpPr>
        <p:sp>
          <p:nvSpPr>
            <p:cNvPr name="Freeform 35" id="35"/>
            <p:cNvSpPr/>
            <p:nvPr/>
          </p:nvSpPr>
          <p:spPr>
            <a:xfrm flipH="false" flipV="false" rot="0">
              <a:off x="0" y="0"/>
              <a:ext cx="3000413" cy="3041798"/>
            </a:xfrm>
            <a:custGeom>
              <a:avLst/>
              <a:gdLst/>
              <a:ahLst/>
              <a:cxnLst/>
              <a:rect r="r" b="b" t="t" l="l"/>
              <a:pathLst>
                <a:path h="3041798" w="3000413">
                  <a:moveTo>
                    <a:pt x="0" y="0"/>
                  </a:moveTo>
                  <a:lnTo>
                    <a:pt x="3000413" y="0"/>
                  </a:lnTo>
                  <a:lnTo>
                    <a:pt x="3000413" y="3041798"/>
                  </a:lnTo>
                  <a:lnTo>
                    <a:pt x="0" y="3041798"/>
                  </a:lnTo>
                  <a:lnTo>
                    <a:pt x="0" y="0"/>
                  </a:lnTo>
                  <a:close/>
                </a:path>
              </a:pathLst>
            </a:custGeom>
            <a:blipFill>
              <a:blip r:embed="rId20">
                <a:extLst>
                  <a:ext uri="{96DAC541-7B7A-43D3-8B79-37D633B846F1}">
                    <asvg:svgBlip xmlns:asvg="http://schemas.microsoft.com/office/drawing/2016/SVG/main" r:embed="rId21"/>
                  </a:ext>
                </a:extLst>
              </a:blip>
              <a:stretch>
                <a:fillRect l="-25973" t="-25621" r="-26662" b="-24937"/>
              </a:stretch>
            </a:blipFill>
          </p:spPr>
        </p:sp>
        <p:sp>
          <p:nvSpPr>
            <p:cNvPr name="Freeform 36" id="36"/>
            <p:cNvSpPr/>
            <p:nvPr/>
          </p:nvSpPr>
          <p:spPr>
            <a:xfrm flipH="false" flipV="false" rot="0">
              <a:off x="184532" y="187077"/>
              <a:ext cx="2631349" cy="2667643"/>
            </a:xfrm>
            <a:custGeom>
              <a:avLst/>
              <a:gdLst/>
              <a:ahLst/>
              <a:cxnLst/>
              <a:rect r="r" b="b" t="t" l="l"/>
              <a:pathLst>
                <a:path h="2667643" w="2631349">
                  <a:moveTo>
                    <a:pt x="0" y="0"/>
                  </a:moveTo>
                  <a:lnTo>
                    <a:pt x="2631349" y="0"/>
                  </a:lnTo>
                  <a:lnTo>
                    <a:pt x="2631349" y="2667644"/>
                  </a:lnTo>
                  <a:lnTo>
                    <a:pt x="0" y="2667644"/>
                  </a:lnTo>
                  <a:lnTo>
                    <a:pt x="0" y="0"/>
                  </a:lnTo>
                  <a:close/>
                </a:path>
              </a:pathLst>
            </a:custGeom>
            <a:blipFill>
              <a:blip r:embed="rId24">
                <a:extLst>
                  <a:ext uri="{96DAC541-7B7A-43D3-8B79-37D633B846F1}">
                    <asvg:svgBlip xmlns:asvg="http://schemas.microsoft.com/office/drawing/2016/SVG/main" r:embed="rId25"/>
                  </a:ext>
                </a:extLst>
              </a:blip>
              <a:stretch>
                <a:fillRect l="-25973" t="-25621" r="-26662" b="-24937"/>
              </a:stretch>
            </a:blipFill>
          </p:spPr>
        </p:sp>
      </p:grpSp>
      <p:grpSp>
        <p:nvGrpSpPr>
          <p:cNvPr name="Group 37" id="37"/>
          <p:cNvGrpSpPr/>
          <p:nvPr/>
        </p:nvGrpSpPr>
        <p:grpSpPr>
          <a:xfrm rot="0">
            <a:off x="9465006" y="4304193"/>
            <a:ext cx="3177590" cy="3365273"/>
            <a:chOff x="0" y="0"/>
            <a:chExt cx="753347" cy="797843"/>
          </a:xfrm>
        </p:grpSpPr>
        <p:sp>
          <p:nvSpPr>
            <p:cNvPr name="Freeform 38" id="38"/>
            <p:cNvSpPr/>
            <p:nvPr/>
          </p:nvSpPr>
          <p:spPr>
            <a:xfrm flipH="false" flipV="false" rot="0">
              <a:off x="0" y="0"/>
              <a:ext cx="753347" cy="797843"/>
            </a:xfrm>
            <a:custGeom>
              <a:avLst/>
              <a:gdLst/>
              <a:ahLst/>
              <a:cxnLst/>
              <a:rect r="r" b="b" t="t" l="l"/>
              <a:pathLst>
                <a:path h="797843" w="753347">
                  <a:moveTo>
                    <a:pt x="753347" y="0"/>
                  </a:moveTo>
                  <a:lnTo>
                    <a:pt x="753347" y="683543"/>
                  </a:lnTo>
                  <a:lnTo>
                    <a:pt x="376673" y="797843"/>
                  </a:lnTo>
                  <a:lnTo>
                    <a:pt x="0" y="683543"/>
                  </a:lnTo>
                  <a:lnTo>
                    <a:pt x="0" y="0"/>
                  </a:lnTo>
                  <a:lnTo>
                    <a:pt x="753347" y="0"/>
                  </a:lnTo>
                  <a:close/>
                </a:path>
              </a:pathLst>
            </a:custGeom>
            <a:solidFill>
              <a:srgbClr val="F2F1DC"/>
            </a:solidFill>
          </p:spPr>
        </p:sp>
        <p:sp>
          <p:nvSpPr>
            <p:cNvPr name="TextBox 39" id="39"/>
            <p:cNvSpPr txBox="true"/>
            <p:nvPr/>
          </p:nvSpPr>
          <p:spPr>
            <a:xfrm>
              <a:off x="0" y="-57150"/>
              <a:ext cx="753347" cy="740693"/>
            </a:xfrm>
            <a:prstGeom prst="rect">
              <a:avLst/>
            </a:prstGeom>
          </p:spPr>
          <p:txBody>
            <a:bodyPr anchor="ctr" rtlCol="false" tIns="50800" lIns="50800" bIns="50800" rIns="50800"/>
            <a:lstStyle/>
            <a:p>
              <a:pPr algn="ctr">
                <a:lnSpc>
                  <a:spcPts val="2800"/>
                </a:lnSpc>
              </a:pPr>
            </a:p>
          </p:txBody>
        </p:sp>
      </p:grpSp>
      <p:grpSp>
        <p:nvGrpSpPr>
          <p:cNvPr name="Group 40" id="40"/>
          <p:cNvGrpSpPr/>
          <p:nvPr/>
        </p:nvGrpSpPr>
        <p:grpSpPr>
          <a:xfrm rot="0">
            <a:off x="13284608" y="4304193"/>
            <a:ext cx="3177590" cy="3365273"/>
            <a:chOff x="0" y="0"/>
            <a:chExt cx="753347" cy="797843"/>
          </a:xfrm>
        </p:grpSpPr>
        <p:sp>
          <p:nvSpPr>
            <p:cNvPr name="Freeform 41" id="41"/>
            <p:cNvSpPr/>
            <p:nvPr/>
          </p:nvSpPr>
          <p:spPr>
            <a:xfrm flipH="false" flipV="false" rot="0">
              <a:off x="0" y="0"/>
              <a:ext cx="753347" cy="797843"/>
            </a:xfrm>
            <a:custGeom>
              <a:avLst/>
              <a:gdLst/>
              <a:ahLst/>
              <a:cxnLst/>
              <a:rect r="r" b="b" t="t" l="l"/>
              <a:pathLst>
                <a:path h="797843" w="753347">
                  <a:moveTo>
                    <a:pt x="753347" y="0"/>
                  </a:moveTo>
                  <a:lnTo>
                    <a:pt x="753347" y="683543"/>
                  </a:lnTo>
                  <a:lnTo>
                    <a:pt x="376673" y="797843"/>
                  </a:lnTo>
                  <a:lnTo>
                    <a:pt x="0" y="683543"/>
                  </a:lnTo>
                  <a:lnTo>
                    <a:pt x="0" y="0"/>
                  </a:lnTo>
                  <a:lnTo>
                    <a:pt x="753347" y="0"/>
                  </a:lnTo>
                  <a:close/>
                </a:path>
              </a:pathLst>
            </a:custGeom>
            <a:solidFill>
              <a:srgbClr val="F2F1DC"/>
            </a:solidFill>
          </p:spPr>
        </p:sp>
        <p:sp>
          <p:nvSpPr>
            <p:cNvPr name="TextBox 42" id="42"/>
            <p:cNvSpPr txBox="true"/>
            <p:nvPr/>
          </p:nvSpPr>
          <p:spPr>
            <a:xfrm>
              <a:off x="0" y="-57150"/>
              <a:ext cx="753347" cy="740693"/>
            </a:xfrm>
            <a:prstGeom prst="rect">
              <a:avLst/>
            </a:prstGeom>
          </p:spPr>
          <p:txBody>
            <a:bodyPr anchor="ctr" rtlCol="false" tIns="50800" lIns="50800" bIns="50800" rIns="50800"/>
            <a:lstStyle/>
            <a:p>
              <a:pPr algn="ctr">
                <a:lnSpc>
                  <a:spcPts val="2800"/>
                </a:lnSpc>
              </a:pPr>
            </a:p>
          </p:txBody>
        </p:sp>
      </p:grpSp>
      <p:sp>
        <p:nvSpPr>
          <p:cNvPr name="Freeform 43" id="43"/>
          <p:cNvSpPr/>
          <p:nvPr/>
        </p:nvSpPr>
        <p:spPr>
          <a:xfrm flipH="false" flipV="false" rot="0">
            <a:off x="9526713" y="2420206"/>
            <a:ext cx="3019818" cy="3019818"/>
          </a:xfrm>
          <a:custGeom>
            <a:avLst/>
            <a:gdLst/>
            <a:ahLst/>
            <a:cxnLst/>
            <a:rect r="r" b="b" t="t" l="l"/>
            <a:pathLst>
              <a:path h="3019818" w="3019818">
                <a:moveTo>
                  <a:pt x="0" y="0"/>
                </a:moveTo>
                <a:lnTo>
                  <a:pt x="3019818" y="0"/>
                </a:lnTo>
                <a:lnTo>
                  <a:pt x="3019818" y="3019818"/>
                </a:lnTo>
                <a:lnTo>
                  <a:pt x="0" y="3019818"/>
                </a:lnTo>
                <a:lnTo>
                  <a:pt x="0" y="0"/>
                </a:lnTo>
                <a:close/>
              </a:path>
            </a:pathLst>
          </a:custGeom>
          <a:blipFill>
            <a:blip r:embed="rId18">
              <a:alphaModFix amt="19999"/>
              <a:extLst>
                <a:ext uri="{96DAC541-7B7A-43D3-8B79-37D633B846F1}">
                  <asvg:svgBlip xmlns:asvg="http://schemas.microsoft.com/office/drawing/2016/SVG/main" r:embed="rId19"/>
                </a:ext>
              </a:extLst>
            </a:blip>
            <a:stretch>
              <a:fillRect l="0" t="0" r="0" b="0"/>
            </a:stretch>
          </a:blipFill>
        </p:spPr>
      </p:sp>
      <p:sp>
        <p:nvSpPr>
          <p:cNvPr name="Freeform 44" id="44"/>
          <p:cNvSpPr/>
          <p:nvPr/>
        </p:nvSpPr>
        <p:spPr>
          <a:xfrm flipH="false" flipV="false" rot="0">
            <a:off x="13346315" y="2420206"/>
            <a:ext cx="3019818" cy="3019818"/>
          </a:xfrm>
          <a:custGeom>
            <a:avLst/>
            <a:gdLst/>
            <a:ahLst/>
            <a:cxnLst/>
            <a:rect r="r" b="b" t="t" l="l"/>
            <a:pathLst>
              <a:path h="3019818" w="3019818">
                <a:moveTo>
                  <a:pt x="0" y="0"/>
                </a:moveTo>
                <a:lnTo>
                  <a:pt x="3019818" y="0"/>
                </a:lnTo>
                <a:lnTo>
                  <a:pt x="3019818" y="3019818"/>
                </a:lnTo>
                <a:lnTo>
                  <a:pt x="0" y="3019818"/>
                </a:lnTo>
                <a:lnTo>
                  <a:pt x="0" y="0"/>
                </a:lnTo>
                <a:close/>
              </a:path>
            </a:pathLst>
          </a:custGeom>
          <a:blipFill>
            <a:blip r:embed="rId18">
              <a:alphaModFix amt="19999"/>
              <a:extLst>
                <a:ext uri="{96DAC541-7B7A-43D3-8B79-37D633B846F1}">
                  <asvg:svgBlip xmlns:asvg="http://schemas.microsoft.com/office/drawing/2016/SVG/main" r:embed="rId19"/>
                </a:ext>
              </a:extLst>
            </a:blip>
            <a:stretch>
              <a:fillRect l="0" t="0" r="0" b="0"/>
            </a:stretch>
          </a:blipFill>
        </p:spPr>
      </p:sp>
      <p:grpSp>
        <p:nvGrpSpPr>
          <p:cNvPr name="Group 45" id="45"/>
          <p:cNvGrpSpPr/>
          <p:nvPr/>
        </p:nvGrpSpPr>
        <p:grpSpPr>
          <a:xfrm rot="0">
            <a:off x="9913852" y="2789441"/>
            <a:ext cx="2250310" cy="2281349"/>
            <a:chOff x="0" y="0"/>
            <a:chExt cx="3000413" cy="3041798"/>
          </a:xfrm>
        </p:grpSpPr>
        <p:sp>
          <p:nvSpPr>
            <p:cNvPr name="Freeform 46" id="46"/>
            <p:cNvSpPr/>
            <p:nvPr/>
          </p:nvSpPr>
          <p:spPr>
            <a:xfrm flipH="false" flipV="false" rot="0">
              <a:off x="0" y="0"/>
              <a:ext cx="3000413" cy="3041798"/>
            </a:xfrm>
            <a:custGeom>
              <a:avLst/>
              <a:gdLst/>
              <a:ahLst/>
              <a:cxnLst/>
              <a:rect r="r" b="b" t="t" l="l"/>
              <a:pathLst>
                <a:path h="3041798" w="3000413">
                  <a:moveTo>
                    <a:pt x="0" y="0"/>
                  </a:moveTo>
                  <a:lnTo>
                    <a:pt x="3000413" y="0"/>
                  </a:lnTo>
                  <a:lnTo>
                    <a:pt x="3000413" y="3041798"/>
                  </a:lnTo>
                  <a:lnTo>
                    <a:pt x="0" y="3041798"/>
                  </a:lnTo>
                  <a:lnTo>
                    <a:pt x="0" y="0"/>
                  </a:lnTo>
                  <a:close/>
                </a:path>
              </a:pathLst>
            </a:custGeom>
            <a:blipFill>
              <a:blip r:embed="rId20">
                <a:extLst>
                  <a:ext uri="{96DAC541-7B7A-43D3-8B79-37D633B846F1}">
                    <asvg:svgBlip xmlns:asvg="http://schemas.microsoft.com/office/drawing/2016/SVG/main" r:embed="rId21"/>
                  </a:ext>
                </a:extLst>
              </a:blip>
              <a:stretch>
                <a:fillRect l="-25973" t="-25621" r="-26662" b="-24937"/>
              </a:stretch>
            </a:blipFill>
          </p:spPr>
        </p:sp>
        <p:sp>
          <p:nvSpPr>
            <p:cNvPr name="Freeform 47" id="47"/>
            <p:cNvSpPr/>
            <p:nvPr/>
          </p:nvSpPr>
          <p:spPr>
            <a:xfrm flipH="false" flipV="false" rot="0">
              <a:off x="184532" y="187077"/>
              <a:ext cx="2631349" cy="2667643"/>
            </a:xfrm>
            <a:custGeom>
              <a:avLst/>
              <a:gdLst/>
              <a:ahLst/>
              <a:cxnLst/>
              <a:rect r="r" b="b" t="t" l="l"/>
              <a:pathLst>
                <a:path h="2667643" w="2631349">
                  <a:moveTo>
                    <a:pt x="0" y="0"/>
                  </a:moveTo>
                  <a:lnTo>
                    <a:pt x="2631349" y="0"/>
                  </a:lnTo>
                  <a:lnTo>
                    <a:pt x="2631349" y="2667644"/>
                  </a:lnTo>
                  <a:lnTo>
                    <a:pt x="0" y="2667644"/>
                  </a:lnTo>
                  <a:lnTo>
                    <a:pt x="0" y="0"/>
                  </a:lnTo>
                  <a:close/>
                </a:path>
              </a:pathLst>
            </a:custGeom>
            <a:blipFill>
              <a:blip r:embed="rId26">
                <a:extLst>
                  <a:ext uri="{96DAC541-7B7A-43D3-8B79-37D633B846F1}">
                    <asvg:svgBlip xmlns:asvg="http://schemas.microsoft.com/office/drawing/2016/SVG/main" r:embed="rId27"/>
                  </a:ext>
                </a:extLst>
              </a:blip>
              <a:stretch>
                <a:fillRect l="-25973" t="-25621" r="-26662" b="-24937"/>
              </a:stretch>
            </a:blipFill>
          </p:spPr>
        </p:sp>
      </p:grpSp>
      <p:grpSp>
        <p:nvGrpSpPr>
          <p:cNvPr name="Group 48" id="48"/>
          <p:cNvGrpSpPr/>
          <p:nvPr/>
        </p:nvGrpSpPr>
        <p:grpSpPr>
          <a:xfrm rot="0">
            <a:off x="13733454" y="2789441"/>
            <a:ext cx="2250310" cy="2281349"/>
            <a:chOff x="0" y="0"/>
            <a:chExt cx="3000413" cy="3041798"/>
          </a:xfrm>
        </p:grpSpPr>
        <p:sp>
          <p:nvSpPr>
            <p:cNvPr name="Freeform 49" id="49"/>
            <p:cNvSpPr/>
            <p:nvPr/>
          </p:nvSpPr>
          <p:spPr>
            <a:xfrm flipH="false" flipV="false" rot="0">
              <a:off x="0" y="0"/>
              <a:ext cx="3000413" cy="3041798"/>
            </a:xfrm>
            <a:custGeom>
              <a:avLst/>
              <a:gdLst/>
              <a:ahLst/>
              <a:cxnLst/>
              <a:rect r="r" b="b" t="t" l="l"/>
              <a:pathLst>
                <a:path h="3041798" w="3000413">
                  <a:moveTo>
                    <a:pt x="0" y="0"/>
                  </a:moveTo>
                  <a:lnTo>
                    <a:pt x="3000413" y="0"/>
                  </a:lnTo>
                  <a:lnTo>
                    <a:pt x="3000413" y="3041798"/>
                  </a:lnTo>
                  <a:lnTo>
                    <a:pt x="0" y="3041798"/>
                  </a:lnTo>
                  <a:lnTo>
                    <a:pt x="0" y="0"/>
                  </a:lnTo>
                  <a:close/>
                </a:path>
              </a:pathLst>
            </a:custGeom>
            <a:blipFill>
              <a:blip r:embed="rId20">
                <a:extLst>
                  <a:ext uri="{96DAC541-7B7A-43D3-8B79-37D633B846F1}">
                    <asvg:svgBlip xmlns:asvg="http://schemas.microsoft.com/office/drawing/2016/SVG/main" r:embed="rId21"/>
                  </a:ext>
                </a:extLst>
              </a:blip>
              <a:stretch>
                <a:fillRect l="-25973" t="-25621" r="-26662" b="-24937"/>
              </a:stretch>
            </a:blipFill>
          </p:spPr>
        </p:sp>
        <p:sp>
          <p:nvSpPr>
            <p:cNvPr name="Freeform 50" id="50"/>
            <p:cNvSpPr/>
            <p:nvPr/>
          </p:nvSpPr>
          <p:spPr>
            <a:xfrm flipH="false" flipV="false" rot="0">
              <a:off x="184532" y="187077"/>
              <a:ext cx="2631349" cy="2667643"/>
            </a:xfrm>
            <a:custGeom>
              <a:avLst/>
              <a:gdLst/>
              <a:ahLst/>
              <a:cxnLst/>
              <a:rect r="r" b="b" t="t" l="l"/>
              <a:pathLst>
                <a:path h="2667643" w="2631349">
                  <a:moveTo>
                    <a:pt x="0" y="0"/>
                  </a:moveTo>
                  <a:lnTo>
                    <a:pt x="2631349" y="0"/>
                  </a:lnTo>
                  <a:lnTo>
                    <a:pt x="2631349" y="2667644"/>
                  </a:lnTo>
                  <a:lnTo>
                    <a:pt x="0" y="2667644"/>
                  </a:lnTo>
                  <a:lnTo>
                    <a:pt x="0" y="0"/>
                  </a:lnTo>
                  <a:close/>
                </a:path>
              </a:pathLst>
            </a:custGeom>
            <a:blipFill>
              <a:blip r:embed="rId28">
                <a:extLst>
                  <a:ext uri="{96DAC541-7B7A-43D3-8B79-37D633B846F1}">
                    <asvg:svgBlip xmlns:asvg="http://schemas.microsoft.com/office/drawing/2016/SVG/main" r:embed="rId29"/>
                  </a:ext>
                </a:extLst>
              </a:blip>
              <a:stretch>
                <a:fillRect l="-25973" t="-25621" r="-26662" b="-24937"/>
              </a:stretch>
            </a:blipFill>
          </p:spPr>
        </p:sp>
      </p:grpSp>
      <p:sp>
        <p:nvSpPr>
          <p:cNvPr name="Freeform 51" id="51"/>
          <p:cNvSpPr/>
          <p:nvPr/>
        </p:nvSpPr>
        <p:spPr>
          <a:xfrm flipH="false" flipV="false" rot="0">
            <a:off x="10560320" y="3489124"/>
            <a:ext cx="957375" cy="881981"/>
          </a:xfrm>
          <a:custGeom>
            <a:avLst/>
            <a:gdLst/>
            <a:ahLst/>
            <a:cxnLst/>
            <a:rect r="r" b="b" t="t" l="l"/>
            <a:pathLst>
              <a:path h="881981" w="957375">
                <a:moveTo>
                  <a:pt x="0" y="0"/>
                </a:moveTo>
                <a:lnTo>
                  <a:pt x="957374" y="0"/>
                </a:lnTo>
                <a:lnTo>
                  <a:pt x="957374" y="881982"/>
                </a:lnTo>
                <a:lnTo>
                  <a:pt x="0" y="881982"/>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a:ln cap="sq">
            <a:noFill/>
            <a:prstDash val="solid"/>
            <a:miter/>
          </a:ln>
        </p:spPr>
      </p:sp>
      <p:sp>
        <p:nvSpPr>
          <p:cNvPr name="Freeform 52" id="52"/>
          <p:cNvSpPr/>
          <p:nvPr/>
        </p:nvSpPr>
        <p:spPr>
          <a:xfrm flipH="false" flipV="false" rot="0">
            <a:off x="2884874" y="3423977"/>
            <a:ext cx="1025089" cy="1012276"/>
          </a:xfrm>
          <a:custGeom>
            <a:avLst/>
            <a:gdLst/>
            <a:ahLst/>
            <a:cxnLst/>
            <a:rect r="r" b="b" t="t" l="l"/>
            <a:pathLst>
              <a:path h="1012276" w="1025089">
                <a:moveTo>
                  <a:pt x="0" y="0"/>
                </a:moveTo>
                <a:lnTo>
                  <a:pt x="1025089" y="0"/>
                </a:lnTo>
                <a:lnTo>
                  <a:pt x="1025089" y="1012276"/>
                </a:lnTo>
                <a:lnTo>
                  <a:pt x="0" y="1012276"/>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53" id="53"/>
          <p:cNvSpPr/>
          <p:nvPr/>
        </p:nvSpPr>
        <p:spPr>
          <a:xfrm flipH="false" flipV="false" rot="0">
            <a:off x="6725347" y="3450777"/>
            <a:ext cx="983347" cy="958675"/>
          </a:xfrm>
          <a:custGeom>
            <a:avLst/>
            <a:gdLst/>
            <a:ahLst/>
            <a:cxnLst/>
            <a:rect r="r" b="b" t="t" l="l"/>
            <a:pathLst>
              <a:path h="958675" w="983347">
                <a:moveTo>
                  <a:pt x="0" y="0"/>
                </a:moveTo>
                <a:lnTo>
                  <a:pt x="983347" y="0"/>
                </a:lnTo>
                <a:lnTo>
                  <a:pt x="983347" y="958675"/>
                </a:lnTo>
                <a:lnTo>
                  <a:pt x="0" y="958675"/>
                </a:lnTo>
                <a:lnTo>
                  <a:pt x="0" y="0"/>
                </a:lnTo>
                <a:close/>
              </a:path>
            </a:pathLst>
          </a:custGeom>
          <a:blipFill>
            <a:blip r:embed="rId34">
              <a:extLst>
                <a:ext uri="{96DAC541-7B7A-43D3-8B79-37D633B846F1}">
                  <asvg:svgBlip xmlns:asvg="http://schemas.microsoft.com/office/drawing/2016/SVG/main" r:embed="rId35"/>
                </a:ext>
              </a:extLst>
            </a:blip>
            <a:stretch>
              <a:fillRect l="-1579" t="-2076" r="-1362" b="-3514"/>
            </a:stretch>
          </a:blipFill>
          <a:ln cap="sq">
            <a:noFill/>
            <a:prstDash val="solid"/>
            <a:miter/>
          </a:ln>
        </p:spPr>
      </p:sp>
      <p:sp>
        <p:nvSpPr>
          <p:cNvPr name="Freeform 54" id="54"/>
          <p:cNvSpPr/>
          <p:nvPr/>
        </p:nvSpPr>
        <p:spPr>
          <a:xfrm flipH="false" flipV="false" rot="0">
            <a:off x="14370132" y="3439145"/>
            <a:ext cx="976954" cy="981939"/>
          </a:xfrm>
          <a:custGeom>
            <a:avLst/>
            <a:gdLst/>
            <a:ahLst/>
            <a:cxnLst/>
            <a:rect r="r" b="b" t="t" l="l"/>
            <a:pathLst>
              <a:path h="981939" w="976954">
                <a:moveTo>
                  <a:pt x="0" y="0"/>
                </a:moveTo>
                <a:lnTo>
                  <a:pt x="976954" y="0"/>
                </a:lnTo>
                <a:lnTo>
                  <a:pt x="976954" y="981939"/>
                </a:lnTo>
                <a:lnTo>
                  <a:pt x="0" y="981939"/>
                </a:lnTo>
                <a:lnTo>
                  <a:pt x="0" y="0"/>
                </a:lnTo>
                <a:close/>
              </a:path>
            </a:pathLst>
          </a:custGeom>
          <a:blipFill>
            <a:blip r:embed="rId36">
              <a:extLst>
                <a:ext uri="{96DAC541-7B7A-43D3-8B79-37D633B846F1}">
                  <asvg:svgBlip xmlns:asvg="http://schemas.microsoft.com/office/drawing/2016/SVG/main" r:embed="rId37"/>
                </a:ext>
              </a:extLst>
            </a:blip>
            <a:stretch>
              <a:fillRect l="-1742" t="-1421" r="-1872" b="-1668"/>
            </a:stretch>
          </a:blipFill>
          <a:ln cap="sq">
            <a:noFill/>
            <a:prstDash val="solid"/>
            <a:miter/>
          </a:ln>
        </p:spPr>
      </p:sp>
      <p:sp>
        <p:nvSpPr>
          <p:cNvPr name="TextBox 55" id="55"/>
          <p:cNvSpPr txBox="true"/>
          <p:nvPr/>
        </p:nvSpPr>
        <p:spPr>
          <a:xfrm rot="0">
            <a:off x="2498627" y="5465220"/>
            <a:ext cx="1831940" cy="748523"/>
          </a:xfrm>
          <a:prstGeom prst="rect">
            <a:avLst/>
          </a:prstGeom>
        </p:spPr>
        <p:txBody>
          <a:bodyPr anchor="t" rtlCol="false" tIns="0" lIns="0" bIns="0" rIns="0">
            <a:spAutoFit/>
          </a:bodyPr>
          <a:lstStyle/>
          <a:p>
            <a:pPr algn="ctr">
              <a:lnSpc>
                <a:spcPts val="3029"/>
              </a:lnSpc>
            </a:pPr>
            <a:r>
              <a:rPr lang="en-US" sz="2164">
                <a:solidFill>
                  <a:srgbClr val="3C4C59"/>
                </a:solidFill>
                <a:latin typeface="Barlow Semi-Bold"/>
                <a:ea typeface="Barlow Semi-Bold"/>
                <a:cs typeface="Barlow Semi-Bold"/>
                <a:sym typeface="Barlow Semi-Bold"/>
              </a:rPr>
              <a:t>Checking Duplicate</a:t>
            </a:r>
          </a:p>
        </p:txBody>
      </p:sp>
      <p:sp>
        <p:nvSpPr>
          <p:cNvPr name="TextBox 56" id="56"/>
          <p:cNvSpPr txBox="true"/>
          <p:nvPr/>
        </p:nvSpPr>
        <p:spPr>
          <a:xfrm rot="0">
            <a:off x="6086807" y="5465220"/>
            <a:ext cx="2332675" cy="748523"/>
          </a:xfrm>
          <a:prstGeom prst="rect">
            <a:avLst/>
          </a:prstGeom>
        </p:spPr>
        <p:txBody>
          <a:bodyPr anchor="t" rtlCol="false" tIns="0" lIns="0" bIns="0" rIns="0">
            <a:spAutoFit/>
          </a:bodyPr>
          <a:lstStyle/>
          <a:p>
            <a:pPr algn="ctr">
              <a:lnSpc>
                <a:spcPts val="3029"/>
              </a:lnSpc>
            </a:pPr>
            <a:r>
              <a:rPr lang="en-US" sz="2164">
                <a:solidFill>
                  <a:srgbClr val="3C4C59"/>
                </a:solidFill>
                <a:latin typeface="Barlow Semi-Bold"/>
                <a:ea typeface="Barlow Semi-Bold"/>
                <a:cs typeface="Barlow Semi-Bold"/>
                <a:sym typeface="Barlow Semi-Bold"/>
              </a:rPr>
              <a:t>Checking Null and Missing Values</a:t>
            </a:r>
          </a:p>
        </p:txBody>
      </p:sp>
      <p:sp>
        <p:nvSpPr>
          <p:cNvPr name="TextBox 57" id="57"/>
          <p:cNvSpPr txBox="true"/>
          <p:nvPr/>
        </p:nvSpPr>
        <p:spPr>
          <a:xfrm rot="0">
            <a:off x="9870284" y="5467862"/>
            <a:ext cx="2332675" cy="748523"/>
          </a:xfrm>
          <a:prstGeom prst="rect">
            <a:avLst/>
          </a:prstGeom>
        </p:spPr>
        <p:txBody>
          <a:bodyPr anchor="t" rtlCol="false" tIns="0" lIns="0" bIns="0" rIns="0">
            <a:spAutoFit/>
          </a:bodyPr>
          <a:lstStyle/>
          <a:p>
            <a:pPr algn="ctr">
              <a:lnSpc>
                <a:spcPts val="3029"/>
              </a:lnSpc>
            </a:pPr>
            <a:r>
              <a:rPr lang="en-US" sz="2164">
                <a:solidFill>
                  <a:srgbClr val="3C4C59"/>
                </a:solidFill>
                <a:latin typeface="Barlow Semi-Bold"/>
                <a:ea typeface="Barlow Semi-Bold"/>
                <a:cs typeface="Barlow Semi-Bold"/>
                <a:sym typeface="Barlow Semi-Bold"/>
              </a:rPr>
              <a:t>Checking Whitespace</a:t>
            </a:r>
          </a:p>
        </p:txBody>
      </p:sp>
      <p:sp>
        <p:nvSpPr>
          <p:cNvPr name="TextBox 58" id="58"/>
          <p:cNvSpPr txBox="true"/>
          <p:nvPr/>
        </p:nvSpPr>
        <p:spPr>
          <a:xfrm rot="0">
            <a:off x="13707065" y="5114771"/>
            <a:ext cx="2332675" cy="370588"/>
          </a:xfrm>
          <a:prstGeom prst="rect">
            <a:avLst/>
          </a:prstGeom>
        </p:spPr>
        <p:txBody>
          <a:bodyPr anchor="t" rtlCol="false" tIns="0" lIns="0" bIns="0" rIns="0">
            <a:spAutoFit/>
          </a:bodyPr>
          <a:lstStyle/>
          <a:p>
            <a:pPr algn="ctr">
              <a:lnSpc>
                <a:spcPts val="3029"/>
              </a:lnSpc>
            </a:pPr>
            <a:r>
              <a:rPr lang="en-US" sz="2164">
                <a:solidFill>
                  <a:srgbClr val="3C4C59"/>
                </a:solidFill>
                <a:latin typeface="Barlow Semi-Bold"/>
                <a:ea typeface="Barlow Semi-Bold"/>
                <a:cs typeface="Barlow Semi-Bold"/>
                <a:sym typeface="Barlow Semi-Bold"/>
              </a:rPr>
              <a:t>Drop Row</a:t>
            </a:r>
          </a:p>
        </p:txBody>
      </p:sp>
      <p:sp>
        <p:nvSpPr>
          <p:cNvPr name="TextBox 59" id="59"/>
          <p:cNvSpPr txBox="true"/>
          <p:nvPr/>
        </p:nvSpPr>
        <p:spPr>
          <a:xfrm rot="0">
            <a:off x="13707065" y="5707947"/>
            <a:ext cx="2332675" cy="1783110"/>
          </a:xfrm>
          <a:prstGeom prst="rect">
            <a:avLst/>
          </a:prstGeom>
        </p:spPr>
        <p:txBody>
          <a:bodyPr anchor="t" rtlCol="false" tIns="0" lIns="0" bIns="0" rIns="0">
            <a:spAutoFit/>
          </a:bodyPr>
          <a:lstStyle/>
          <a:p>
            <a:pPr algn="ctr">
              <a:lnSpc>
                <a:spcPts val="1767"/>
              </a:lnSpc>
            </a:pPr>
            <a:r>
              <a:rPr lang="en-US" sz="1262">
                <a:solidFill>
                  <a:srgbClr val="63696F"/>
                </a:solidFill>
                <a:latin typeface="Barlow Medium"/>
                <a:ea typeface="Barlow Medium"/>
                <a:cs typeface="Barlow Medium"/>
                <a:sym typeface="Barlow Medium"/>
              </a:rPr>
              <a:t>Diminishing Returns Beyond 365 Days in pDays: The sharp drop in conversion rates beyond 365 days, particularly past 720 days, suggests that the effectiveness of contact diminishes significantly with time. </a:t>
            </a:r>
          </a:p>
          <a:p>
            <a:pPr algn="ctr" marL="0" indent="0" lvl="0">
              <a:lnSpc>
                <a:spcPts val="1767"/>
              </a:lnSpc>
              <a:spcBef>
                <a:spcPct val="0"/>
              </a:spcBef>
            </a:pPr>
          </a:p>
        </p:txBody>
      </p:sp>
      <p:grpSp>
        <p:nvGrpSpPr>
          <p:cNvPr name="Group 60" id="60"/>
          <p:cNvGrpSpPr/>
          <p:nvPr/>
        </p:nvGrpSpPr>
        <p:grpSpPr>
          <a:xfrm rot="0">
            <a:off x="2026954" y="8107616"/>
            <a:ext cx="11870615" cy="1647989"/>
            <a:chOff x="0" y="0"/>
            <a:chExt cx="15827486" cy="2197319"/>
          </a:xfrm>
        </p:grpSpPr>
        <p:sp>
          <p:nvSpPr>
            <p:cNvPr name="TextBox 61" id="61"/>
            <p:cNvSpPr txBox="true"/>
            <p:nvPr/>
          </p:nvSpPr>
          <p:spPr>
            <a:xfrm rot="0">
              <a:off x="0" y="521844"/>
              <a:ext cx="15827486" cy="1628765"/>
            </a:xfrm>
            <a:prstGeom prst="rect">
              <a:avLst/>
            </a:prstGeom>
          </p:spPr>
          <p:txBody>
            <a:bodyPr anchor="t" rtlCol="false" tIns="0" lIns="0" bIns="0" rIns="0">
              <a:spAutoFit/>
            </a:bodyPr>
            <a:lstStyle/>
            <a:p>
              <a:pPr algn="l">
                <a:lnSpc>
                  <a:spcPts val="2505"/>
                </a:lnSpc>
              </a:pPr>
              <a:r>
                <a:rPr lang="en-US" sz="1431" spc="71">
                  <a:solidFill>
                    <a:srgbClr val="191919"/>
                  </a:solidFill>
                  <a:latin typeface="Aileron"/>
                  <a:ea typeface="Aileron"/>
                  <a:cs typeface="Aileron"/>
                  <a:sym typeface="Aileron"/>
                </a:rPr>
                <a:t>- 96.41% of 'yes' deposits occur within the first 365 days.</a:t>
              </a:r>
            </a:p>
            <a:p>
              <a:pPr algn="l">
                <a:lnSpc>
                  <a:spcPts val="2505"/>
                </a:lnSpc>
              </a:pPr>
              <a:r>
                <a:rPr lang="en-US" sz="1431" spc="71">
                  <a:solidFill>
                    <a:srgbClr val="191919"/>
                  </a:solidFill>
                  <a:latin typeface="Aileron"/>
                  <a:ea typeface="Aileron"/>
                  <a:cs typeface="Aileron"/>
                  <a:sym typeface="Aileron"/>
                </a:rPr>
                <a:t>- 3.40% of 'yes' deposits occur between 365 to 720 days.</a:t>
              </a:r>
            </a:p>
            <a:p>
              <a:pPr algn="l">
                <a:lnSpc>
                  <a:spcPts val="2505"/>
                </a:lnSpc>
              </a:pPr>
              <a:r>
                <a:rPr lang="en-US" sz="1431" spc="71">
                  <a:solidFill>
                    <a:srgbClr val="191919"/>
                  </a:solidFill>
                  <a:latin typeface="Aileron"/>
                  <a:ea typeface="Aileron"/>
                  <a:cs typeface="Aileron"/>
                  <a:sym typeface="Aileron"/>
                </a:rPr>
                <a:t>- Only 0.24% of 'yes' deposits occur after 720 days.</a:t>
              </a:r>
            </a:p>
            <a:p>
              <a:pPr algn="l">
                <a:lnSpc>
                  <a:spcPts val="2505"/>
                </a:lnSpc>
              </a:pPr>
            </a:p>
          </p:txBody>
        </p:sp>
        <p:sp>
          <p:nvSpPr>
            <p:cNvPr name="TextBox 62" id="62"/>
            <p:cNvSpPr txBox="true"/>
            <p:nvPr/>
          </p:nvSpPr>
          <p:spPr>
            <a:xfrm rot="0">
              <a:off x="0" y="-80400"/>
              <a:ext cx="15827486" cy="454850"/>
            </a:xfrm>
            <a:prstGeom prst="rect">
              <a:avLst/>
            </a:prstGeom>
          </p:spPr>
          <p:txBody>
            <a:bodyPr anchor="t" rtlCol="false" tIns="0" lIns="0" bIns="0" rIns="0">
              <a:spAutoFit/>
            </a:bodyPr>
            <a:lstStyle/>
            <a:p>
              <a:pPr algn="l">
                <a:lnSpc>
                  <a:spcPts val="3086"/>
                </a:lnSpc>
              </a:pPr>
              <a:r>
                <a:rPr lang="en-US" sz="1905" spc="171">
                  <a:solidFill>
                    <a:srgbClr val="191919"/>
                  </a:solidFill>
                  <a:latin typeface="Aileron Italics"/>
                  <a:ea typeface="Aileron Italics"/>
                  <a:cs typeface="Aileron Italics"/>
                  <a:sym typeface="Aileron Italics"/>
                </a:rPr>
                <a:t>Drop Row on PDAYS over than 365</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7353974" y="4303680"/>
            <a:ext cx="4107646" cy="3619863"/>
          </a:xfrm>
          <a:custGeom>
            <a:avLst/>
            <a:gdLst/>
            <a:ahLst/>
            <a:cxnLst/>
            <a:rect r="r" b="b" t="t" l="l"/>
            <a:pathLst>
              <a:path h="3619863" w="4107646">
                <a:moveTo>
                  <a:pt x="0" y="0"/>
                </a:moveTo>
                <a:lnTo>
                  <a:pt x="4107645" y="0"/>
                </a:lnTo>
                <a:lnTo>
                  <a:pt x="4107645" y="3619863"/>
                </a:lnTo>
                <a:lnTo>
                  <a:pt x="0" y="3619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560215" y="1378491"/>
            <a:ext cx="669506" cy="668111"/>
          </a:xfrm>
          <a:custGeom>
            <a:avLst/>
            <a:gdLst/>
            <a:ahLst/>
            <a:cxnLst/>
            <a:rect r="r" b="b" t="t" l="l"/>
            <a:pathLst>
              <a:path h="668111" w="669506">
                <a:moveTo>
                  <a:pt x="0" y="0"/>
                </a:moveTo>
                <a:lnTo>
                  <a:pt x="669506" y="0"/>
                </a:lnTo>
                <a:lnTo>
                  <a:pt x="669506" y="668111"/>
                </a:lnTo>
                <a:lnTo>
                  <a:pt x="0" y="6681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48532" y="3165377"/>
            <a:ext cx="492229" cy="649807"/>
          </a:xfrm>
          <a:custGeom>
            <a:avLst/>
            <a:gdLst/>
            <a:ahLst/>
            <a:cxnLst/>
            <a:rect r="r" b="b" t="t" l="l"/>
            <a:pathLst>
              <a:path h="649807" w="492229">
                <a:moveTo>
                  <a:pt x="0" y="0"/>
                </a:moveTo>
                <a:lnTo>
                  <a:pt x="492228" y="0"/>
                </a:lnTo>
                <a:lnTo>
                  <a:pt x="492228" y="649808"/>
                </a:lnTo>
                <a:lnTo>
                  <a:pt x="0" y="6498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200765" y="8510007"/>
            <a:ext cx="658709" cy="658709"/>
          </a:xfrm>
          <a:custGeom>
            <a:avLst/>
            <a:gdLst/>
            <a:ahLst/>
            <a:cxnLst/>
            <a:rect r="r" b="b" t="t" l="l"/>
            <a:pathLst>
              <a:path h="658709" w="658709">
                <a:moveTo>
                  <a:pt x="0" y="0"/>
                </a:moveTo>
                <a:lnTo>
                  <a:pt x="658710" y="0"/>
                </a:lnTo>
                <a:lnTo>
                  <a:pt x="658710" y="658710"/>
                </a:lnTo>
                <a:lnTo>
                  <a:pt x="0" y="6587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7775407" y="4387563"/>
            <a:ext cx="2737187" cy="2367667"/>
          </a:xfrm>
          <a:custGeom>
            <a:avLst/>
            <a:gdLst/>
            <a:ahLst/>
            <a:cxnLst/>
            <a:rect r="r" b="b" t="t" l="l"/>
            <a:pathLst>
              <a:path h="2367667" w="2737187">
                <a:moveTo>
                  <a:pt x="0" y="0"/>
                </a:moveTo>
                <a:lnTo>
                  <a:pt x="2737186" y="0"/>
                </a:lnTo>
                <a:lnTo>
                  <a:pt x="2737186" y="2367667"/>
                </a:lnTo>
                <a:lnTo>
                  <a:pt x="0" y="23676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71492" y="9551042"/>
            <a:ext cx="1374818" cy="1000180"/>
          </a:xfrm>
          <a:custGeom>
            <a:avLst/>
            <a:gdLst/>
            <a:ahLst/>
            <a:cxnLst/>
            <a:rect r="r" b="b" t="t" l="l"/>
            <a:pathLst>
              <a:path h="1000180" w="1374818">
                <a:moveTo>
                  <a:pt x="0" y="0"/>
                </a:moveTo>
                <a:lnTo>
                  <a:pt x="1374818" y="0"/>
                </a:lnTo>
                <a:lnTo>
                  <a:pt x="1374818" y="1000180"/>
                </a:lnTo>
                <a:lnTo>
                  <a:pt x="0" y="10001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6959729">
            <a:off x="17606998" y="-451906"/>
            <a:ext cx="1283418" cy="1743183"/>
          </a:xfrm>
          <a:custGeom>
            <a:avLst/>
            <a:gdLst/>
            <a:ahLst/>
            <a:cxnLst/>
            <a:rect r="r" b="b" t="t" l="l"/>
            <a:pathLst>
              <a:path h="1743183" w="1283418">
                <a:moveTo>
                  <a:pt x="0" y="0"/>
                </a:moveTo>
                <a:lnTo>
                  <a:pt x="1283419" y="0"/>
                </a:lnTo>
                <a:lnTo>
                  <a:pt x="1283419" y="1743183"/>
                </a:lnTo>
                <a:lnTo>
                  <a:pt x="0" y="174318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7484768" y="9415409"/>
            <a:ext cx="1283418" cy="1743183"/>
          </a:xfrm>
          <a:custGeom>
            <a:avLst/>
            <a:gdLst/>
            <a:ahLst/>
            <a:cxnLst/>
            <a:rect r="r" b="b" t="t" l="l"/>
            <a:pathLst>
              <a:path h="1743183" w="1283418">
                <a:moveTo>
                  <a:pt x="0" y="0"/>
                </a:moveTo>
                <a:lnTo>
                  <a:pt x="1283419" y="0"/>
                </a:lnTo>
                <a:lnTo>
                  <a:pt x="1283419" y="1743182"/>
                </a:lnTo>
                <a:lnTo>
                  <a:pt x="0" y="1743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7363517" y="267899"/>
            <a:ext cx="610232" cy="369953"/>
          </a:xfrm>
          <a:custGeom>
            <a:avLst/>
            <a:gdLst/>
            <a:ahLst/>
            <a:cxnLst/>
            <a:rect r="r" b="b" t="t" l="l"/>
            <a:pathLst>
              <a:path h="369953" w="610232">
                <a:moveTo>
                  <a:pt x="0" y="0"/>
                </a:moveTo>
                <a:lnTo>
                  <a:pt x="610232" y="0"/>
                </a:lnTo>
                <a:lnTo>
                  <a:pt x="610232" y="369953"/>
                </a:lnTo>
                <a:lnTo>
                  <a:pt x="0" y="36995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418468" y="9617213"/>
            <a:ext cx="610232" cy="369953"/>
          </a:xfrm>
          <a:custGeom>
            <a:avLst/>
            <a:gdLst/>
            <a:ahLst/>
            <a:cxnLst/>
            <a:rect r="r" b="b" t="t" l="l"/>
            <a:pathLst>
              <a:path h="369953" w="610232">
                <a:moveTo>
                  <a:pt x="0" y="0"/>
                </a:moveTo>
                <a:lnTo>
                  <a:pt x="610232" y="0"/>
                </a:lnTo>
                <a:lnTo>
                  <a:pt x="610232" y="369953"/>
                </a:lnTo>
                <a:lnTo>
                  <a:pt x="0" y="36995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2" id="12"/>
          <p:cNvSpPr txBox="true"/>
          <p:nvPr/>
        </p:nvSpPr>
        <p:spPr>
          <a:xfrm rot="0">
            <a:off x="7265641" y="2751993"/>
            <a:ext cx="3935124" cy="1419426"/>
          </a:xfrm>
          <a:prstGeom prst="rect">
            <a:avLst/>
          </a:prstGeom>
        </p:spPr>
        <p:txBody>
          <a:bodyPr anchor="t" rtlCol="false" tIns="0" lIns="0" bIns="0" rIns="0">
            <a:spAutoFit/>
          </a:bodyPr>
          <a:lstStyle/>
          <a:p>
            <a:pPr algn="ctr">
              <a:lnSpc>
                <a:spcPts val="3803"/>
              </a:lnSpc>
            </a:pPr>
            <a:r>
              <a:rPr lang="en-US" sz="2716" spc="86">
                <a:solidFill>
                  <a:srgbClr val="3C4C59"/>
                </a:solidFill>
                <a:latin typeface="Open Sans Bold"/>
                <a:ea typeface="Open Sans Bold"/>
                <a:cs typeface="Open Sans Bold"/>
                <a:sym typeface="Open Sans Bold"/>
              </a:rPr>
              <a:t>Data Preparation, Feature Engineering,</a:t>
            </a:r>
          </a:p>
          <a:p>
            <a:pPr algn="ctr">
              <a:lnSpc>
                <a:spcPts val="3803"/>
              </a:lnSpc>
            </a:pPr>
            <a:r>
              <a:rPr lang="en-US" sz="2716" spc="86">
                <a:solidFill>
                  <a:srgbClr val="3C4C59"/>
                </a:solidFill>
                <a:latin typeface="Open Sans Bold"/>
                <a:ea typeface="Open Sans Bold"/>
                <a:cs typeface="Open Sans Bold"/>
                <a:sym typeface="Open Sans Bold"/>
              </a:rPr>
              <a:t>Feature Selection</a:t>
            </a:r>
          </a:p>
        </p:txBody>
      </p:sp>
      <p:sp>
        <p:nvSpPr>
          <p:cNvPr name="Freeform 13" id="13"/>
          <p:cNvSpPr/>
          <p:nvPr/>
        </p:nvSpPr>
        <p:spPr>
          <a:xfrm flipH="true" flipV="false" rot="0">
            <a:off x="6782331" y="8452334"/>
            <a:ext cx="1683130" cy="1432765"/>
          </a:xfrm>
          <a:custGeom>
            <a:avLst/>
            <a:gdLst/>
            <a:ahLst/>
            <a:cxnLst/>
            <a:rect r="r" b="b" t="t" l="l"/>
            <a:pathLst>
              <a:path h="1432765" w="1683130">
                <a:moveTo>
                  <a:pt x="1683131" y="0"/>
                </a:moveTo>
                <a:lnTo>
                  <a:pt x="0" y="0"/>
                </a:lnTo>
                <a:lnTo>
                  <a:pt x="0" y="1432765"/>
                </a:lnTo>
                <a:lnTo>
                  <a:pt x="1683131" y="1432765"/>
                </a:lnTo>
                <a:lnTo>
                  <a:pt x="1683131"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4" id="14"/>
          <p:cNvSpPr/>
          <p:nvPr/>
        </p:nvSpPr>
        <p:spPr>
          <a:xfrm flipH="false" flipV="false" rot="0">
            <a:off x="7455227" y="8923668"/>
            <a:ext cx="601346" cy="490097"/>
          </a:xfrm>
          <a:custGeom>
            <a:avLst/>
            <a:gdLst/>
            <a:ahLst/>
            <a:cxnLst/>
            <a:rect r="r" b="b" t="t" l="l"/>
            <a:pathLst>
              <a:path h="490097" w="601346">
                <a:moveTo>
                  <a:pt x="0" y="0"/>
                </a:moveTo>
                <a:lnTo>
                  <a:pt x="601346" y="0"/>
                </a:lnTo>
                <a:lnTo>
                  <a:pt x="601346" y="490097"/>
                </a:lnTo>
                <a:lnTo>
                  <a:pt x="0" y="49009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5" id="15"/>
          <p:cNvSpPr/>
          <p:nvPr/>
        </p:nvSpPr>
        <p:spPr>
          <a:xfrm flipH="false" flipV="false" rot="0">
            <a:off x="101486" y="6798476"/>
            <a:ext cx="6512852" cy="1781123"/>
          </a:xfrm>
          <a:custGeom>
            <a:avLst/>
            <a:gdLst/>
            <a:ahLst/>
            <a:cxnLst/>
            <a:rect r="r" b="b" t="t" l="l"/>
            <a:pathLst>
              <a:path h="1781123" w="6512852">
                <a:moveTo>
                  <a:pt x="0" y="0"/>
                </a:moveTo>
                <a:lnTo>
                  <a:pt x="6512852" y="0"/>
                </a:lnTo>
                <a:lnTo>
                  <a:pt x="6512852" y="1781124"/>
                </a:lnTo>
                <a:lnTo>
                  <a:pt x="0" y="1781124"/>
                </a:lnTo>
                <a:lnTo>
                  <a:pt x="0" y="0"/>
                </a:lnTo>
                <a:close/>
              </a:path>
            </a:pathLst>
          </a:custGeom>
          <a:blipFill>
            <a:blip r:embed="rId24"/>
            <a:stretch>
              <a:fillRect l="-4634" t="0" r="-4634" b="0"/>
            </a:stretch>
          </a:blipFill>
        </p:spPr>
      </p:sp>
      <p:sp>
        <p:nvSpPr>
          <p:cNvPr name="TextBox 16" id="16"/>
          <p:cNvSpPr txBox="true"/>
          <p:nvPr/>
        </p:nvSpPr>
        <p:spPr>
          <a:xfrm rot="0">
            <a:off x="4256691" y="8895093"/>
            <a:ext cx="2525640" cy="584589"/>
          </a:xfrm>
          <a:prstGeom prst="rect">
            <a:avLst/>
          </a:prstGeom>
        </p:spPr>
        <p:txBody>
          <a:bodyPr anchor="t" rtlCol="false" tIns="0" lIns="0" bIns="0" rIns="0">
            <a:spAutoFit/>
          </a:bodyPr>
          <a:lstStyle/>
          <a:p>
            <a:pPr algn="l">
              <a:lnSpc>
                <a:spcPts val="2380"/>
              </a:lnSpc>
            </a:pPr>
            <a:r>
              <a:rPr lang="en-US" sz="1700">
                <a:solidFill>
                  <a:srgbClr val="3C4C59"/>
                </a:solidFill>
                <a:latin typeface="Open Sans Bold"/>
                <a:ea typeface="Open Sans Bold"/>
                <a:cs typeface="Open Sans Bold"/>
                <a:sym typeface="Open Sans Bold"/>
              </a:rPr>
              <a:t>Transform and Scale Data</a:t>
            </a:r>
          </a:p>
        </p:txBody>
      </p:sp>
      <p:sp>
        <p:nvSpPr>
          <p:cNvPr name="Freeform 17" id="17"/>
          <p:cNvSpPr/>
          <p:nvPr/>
        </p:nvSpPr>
        <p:spPr>
          <a:xfrm flipH="true" flipV="false" rot="0">
            <a:off x="4802434" y="3490281"/>
            <a:ext cx="1979897" cy="1685387"/>
          </a:xfrm>
          <a:custGeom>
            <a:avLst/>
            <a:gdLst/>
            <a:ahLst/>
            <a:cxnLst/>
            <a:rect r="r" b="b" t="t" l="l"/>
            <a:pathLst>
              <a:path h="1685387" w="1979897">
                <a:moveTo>
                  <a:pt x="1979897" y="0"/>
                </a:moveTo>
                <a:lnTo>
                  <a:pt x="0" y="0"/>
                </a:lnTo>
                <a:lnTo>
                  <a:pt x="0" y="1685387"/>
                </a:lnTo>
                <a:lnTo>
                  <a:pt x="1979897" y="1685387"/>
                </a:lnTo>
                <a:lnTo>
                  <a:pt x="1979897"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8" id="18"/>
          <p:cNvSpPr/>
          <p:nvPr/>
        </p:nvSpPr>
        <p:spPr>
          <a:xfrm flipH="false" flipV="false" rot="0">
            <a:off x="5623752" y="4030712"/>
            <a:ext cx="631617" cy="631617"/>
          </a:xfrm>
          <a:custGeom>
            <a:avLst/>
            <a:gdLst/>
            <a:ahLst/>
            <a:cxnLst/>
            <a:rect r="r" b="b" t="t" l="l"/>
            <a:pathLst>
              <a:path h="631617" w="631617">
                <a:moveTo>
                  <a:pt x="0" y="0"/>
                </a:moveTo>
                <a:lnTo>
                  <a:pt x="631617" y="0"/>
                </a:lnTo>
                <a:lnTo>
                  <a:pt x="631617" y="631617"/>
                </a:lnTo>
                <a:lnTo>
                  <a:pt x="0" y="631617"/>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19" id="19"/>
          <p:cNvSpPr txBox="true"/>
          <p:nvPr/>
        </p:nvSpPr>
        <p:spPr>
          <a:xfrm rot="0">
            <a:off x="1631524" y="4041990"/>
            <a:ext cx="2970955" cy="701674"/>
          </a:xfrm>
          <a:prstGeom prst="rect">
            <a:avLst/>
          </a:prstGeom>
        </p:spPr>
        <p:txBody>
          <a:bodyPr anchor="t" rtlCol="false" tIns="0" lIns="0" bIns="0" rIns="0">
            <a:spAutoFit/>
          </a:bodyPr>
          <a:lstStyle/>
          <a:p>
            <a:pPr algn="l">
              <a:lnSpc>
                <a:spcPts val="2800"/>
              </a:lnSpc>
            </a:pPr>
            <a:r>
              <a:rPr lang="en-US" sz="2000">
                <a:solidFill>
                  <a:srgbClr val="3C4C59"/>
                </a:solidFill>
                <a:latin typeface="Open Sans Bold"/>
                <a:ea typeface="Open Sans Bold"/>
                <a:cs typeface="Open Sans Bold"/>
                <a:sym typeface="Open Sans Bold"/>
              </a:rPr>
              <a:t>Fit and Transform Training/Test Data</a:t>
            </a:r>
          </a:p>
        </p:txBody>
      </p:sp>
      <p:sp>
        <p:nvSpPr>
          <p:cNvPr name="TextBox 20" id="20"/>
          <p:cNvSpPr txBox="true"/>
          <p:nvPr/>
        </p:nvSpPr>
        <p:spPr>
          <a:xfrm rot="0">
            <a:off x="375284" y="4970336"/>
            <a:ext cx="3907530" cy="1231264"/>
          </a:xfrm>
          <a:prstGeom prst="rect">
            <a:avLst/>
          </a:prstGeom>
        </p:spPr>
        <p:txBody>
          <a:bodyPr anchor="t" rtlCol="false" tIns="0" lIns="0" bIns="0" rIns="0">
            <a:spAutoFit/>
          </a:bodyPr>
          <a:lstStyle/>
          <a:p>
            <a:pPr algn="r">
              <a:lnSpc>
                <a:spcPts val="1960"/>
              </a:lnSpc>
            </a:pPr>
            <a:r>
              <a:rPr lang="en-US" sz="1400">
                <a:solidFill>
                  <a:srgbClr val="4F4F59"/>
                </a:solidFill>
                <a:latin typeface="Open Sans"/>
                <a:ea typeface="Open Sans"/>
                <a:cs typeface="Open Sans"/>
                <a:sym typeface="Open Sans"/>
              </a:rPr>
              <a:t>These lines fit the ColumnTransformer to the training data, learning the categories of the categorical features, and then transform the testing data according to the fitted ColumnTransformer.</a:t>
            </a:r>
          </a:p>
        </p:txBody>
      </p:sp>
      <p:sp>
        <p:nvSpPr>
          <p:cNvPr name="Freeform 21" id="21"/>
          <p:cNvSpPr/>
          <p:nvPr/>
        </p:nvSpPr>
        <p:spPr>
          <a:xfrm flipH="true" flipV="false" rot="0">
            <a:off x="5644000" y="716337"/>
            <a:ext cx="1979897" cy="1685387"/>
          </a:xfrm>
          <a:custGeom>
            <a:avLst/>
            <a:gdLst/>
            <a:ahLst/>
            <a:cxnLst/>
            <a:rect r="r" b="b" t="t" l="l"/>
            <a:pathLst>
              <a:path h="1685387" w="1979897">
                <a:moveTo>
                  <a:pt x="1979896" y="0"/>
                </a:moveTo>
                <a:lnTo>
                  <a:pt x="0" y="0"/>
                </a:lnTo>
                <a:lnTo>
                  <a:pt x="0" y="1685387"/>
                </a:lnTo>
                <a:lnTo>
                  <a:pt x="1979896" y="1685387"/>
                </a:lnTo>
                <a:lnTo>
                  <a:pt x="1979896"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22" id="22"/>
          <p:cNvSpPr/>
          <p:nvPr/>
        </p:nvSpPr>
        <p:spPr>
          <a:xfrm flipH="false" flipV="false" rot="0">
            <a:off x="6514303" y="1224975"/>
            <a:ext cx="669506" cy="668111"/>
          </a:xfrm>
          <a:custGeom>
            <a:avLst/>
            <a:gdLst/>
            <a:ahLst/>
            <a:cxnLst/>
            <a:rect r="r" b="b" t="t" l="l"/>
            <a:pathLst>
              <a:path h="668111" w="669506">
                <a:moveTo>
                  <a:pt x="0" y="0"/>
                </a:moveTo>
                <a:lnTo>
                  <a:pt x="669506" y="0"/>
                </a:lnTo>
                <a:lnTo>
                  <a:pt x="669506" y="668111"/>
                </a:lnTo>
                <a:lnTo>
                  <a:pt x="0" y="6681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2599791" y="1859329"/>
            <a:ext cx="1673878" cy="692639"/>
          </a:xfrm>
          <a:custGeom>
            <a:avLst/>
            <a:gdLst/>
            <a:ahLst/>
            <a:cxnLst/>
            <a:rect r="r" b="b" t="t" l="l"/>
            <a:pathLst>
              <a:path h="692639" w="1673878">
                <a:moveTo>
                  <a:pt x="0" y="0"/>
                </a:moveTo>
                <a:lnTo>
                  <a:pt x="1673878" y="0"/>
                </a:lnTo>
                <a:lnTo>
                  <a:pt x="1673878" y="692639"/>
                </a:lnTo>
                <a:lnTo>
                  <a:pt x="0" y="692639"/>
                </a:lnTo>
                <a:lnTo>
                  <a:pt x="0" y="0"/>
                </a:lnTo>
                <a:close/>
              </a:path>
            </a:pathLst>
          </a:custGeom>
          <a:blipFill>
            <a:blip r:embed="rId31"/>
            <a:stretch>
              <a:fillRect l="0" t="0" r="0" b="0"/>
            </a:stretch>
          </a:blipFill>
        </p:spPr>
      </p:sp>
      <p:sp>
        <p:nvSpPr>
          <p:cNvPr name="TextBox 24" id="24"/>
          <p:cNvSpPr txBox="true"/>
          <p:nvPr/>
        </p:nvSpPr>
        <p:spPr>
          <a:xfrm rot="0">
            <a:off x="2599791" y="1018030"/>
            <a:ext cx="2970955" cy="701674"/>
          </a:xfrm>
          <a:prstGeom prst="rect">
            <a:avLst/>
          </a:prstGeom>
        </p:spPr>
        <p:txBody>
          <a:bodyPr anchor="t" rtlCol="false" tIns="0" lIns="0" bIns="0" rIns="0">
            <a:spAutoFit/>
          </a:bodyPr>
          <a:lstStyle/>
          <a:p>
            <a:pPr algn="l">
              <a:lnSpc>
                <a:spcPts val="2800"/>
              </a:lnSpc>
            </a:pPr>
            <a:r>
              <a:rPr lang="en-US" sz="2000">
                <a:solidFill>
                  <a:srgbClr val="3C4C59"/>
                </a:solidFill>
                <a:latin typeface="Open Sans Bold"/>
                <a:ea typeface="Open Sans Bold"/>
                <a:cs typeface="Open Sans Bold"/>
                <a:sym typeface="Open Sans Bold"/>
              </a:rPr>
              <a:t>Distribution of the Target Variable</a:t>
            </a:r>
          </a:p>
        </p:txBody>
      </p:sp>
      <p:sp>
        <p:nvSpPr>
          <p:cNvPr name="TextBox 25" id="25"/>
          <p:cNvSpPr txBox="true"/>
          <p:nvPr/>
        </p:nvSpPr>
        <p:spPr>
          <a:xfrm rot="0">
            <a:off x="12388151" y="135247"/>
            <a:ext cx="2970955" cy="349249"/>
          </a:xfrm>
          <a:prstGeom prst="rect">
            <a:avLst/>
          </a:prstGeom>
        </p:spPr>
        <p:txBody>
          <a:bodyPr anchor="t" rtlCol="false" tIns="0" lIns="0" bIns="0" rIns="0">
            <a:spAutoFit/>
          </a:bodyPr>
          <a:lstStyle/>
          <a:p>
            <a:pPr algn="l">
              <a:lnSpc>
                <a:spcPts val="2800"/>
              </a:lnSpc>
            </a:pPr>
            <a:r>
              <a:rPr lang="en-US" sz="2000">
                <a:solidFill>
                  <a:srgbClr val="3C4C59"/>
                </a:solidFill>
                <a:latin typeface="Open Sans Bold"/>
                <a:ea typeface="Open Sans Bold"/>
                <a:cs typeface="Open Sans Bold"/>
                <a:sym typeface="Open Sans Bold"/>
              </a:rPr>
              <a:t>Scaling the Data</a:t>
            </a:r>
          </a:p>
        </p:txBody>
      </p:sp>
      <p:sp>
        <p:nvSpPr>
          <p:cNvPr name="Freeform 26" id="26"/>
          <p:cNvSpPr/>
          <p:nvPr/>
        </p:nvSpPr>
        <p:spPr>
          <a:xfrm flipH="false" flipV="false" rot="0">
            <a:off x="9862271" y="764571"/>
            <a:ext cx="1979897" cy="1685387"/>
          </a:xfrm>
          <a:custGeom>
            <a:avLst/>
            <a:gdLst/>
            <a:ahLst/>
            <a:cxnLst/>
            <a:rect r="r" b="b" t="t" l="l"/>
            <a:pathLst>
              <a:path h="1685387" w="1979897">
                <a:moveTo>
                  <a:pt x="0" y="0"/>
                </a:moveTo>
                <a:lnTo>
                  <a:pt x="1979897" y="0"/>
                </a:lnTo>
                <a:lnTo>
                  <a:pt x="1979897" y="1685387"/>
                </a:lnTo>
                <a:lnTo>
                  <a:pt x="0" y="1685387"/>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a:ln cap="sq">
            <a:noFill/>
            <a:prstDash val="solid"/>
            <a:miter/>
          </a:ln>
        </p:spPr>
      </p:sp>
      <p:sp>
        <p:nvSpPr>
          <p:cNvPr name="Freeform 27" id="27"/>
          <p:cNvSpPr/>
          <p:nvPr/>
        </p:nvSpPr>
        <p:spPr>
          <a:xfrm flipH="false" flipV="false" rot="0">
            <a:off x="10491342" y="1282361"/>
            <a:ext cx="492229" cy="649807"/>
          </a:xfrm>
          <a:custGeom>
            <a:avLst/>
            <a:gdLst/>
            <a:ahLst/>
            <a:cxnLst/>
            <a:rect r="r" b="b" t="t" l="l"/>
            <a:pathLst>
              <a:path h="649807" w="492229">
                <a:moveTo>
                  <a:pt x="0" y="0"/>
                </a:moveTo>
                <a:lnTo>
                  <a:pt x="492229" y="0"/>
                </a:lnTo>
                <a:lnTo>
                  <a:pt x="492229" y="649807"/>
                </a:lnTo>
                <a:lnTo>
                  <a:pt x="0" y="6498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8" id="28"/>
          <p:cNvSpPr txBox="true"/>
          <p:nvPr/>
        </p:nvSpPr>
        <p:spPr>
          <a:xfrm rot="0">
            <a:off x="12388151" y="713326"/>
            <a:ext cx="3907530" cy="2221864"/>
          </a:xfrm>
          <a:prstGeom prst="rect">
            <a:avLst/>
          </a:prstGeom>
        </p:spPr>
        <p:txBody>
          <a:bodyPr anchor="t" rtlCol="false" tIns="0" lIns="0" bIns="0" rIns="0">
            <a:spAutoFit/>
          </a:bodyPr>
          <a:lstStyle/>
          <a:p>
            <a:pPr algn="just">
              <a:lnSpc>
                <a:spcPts val="1960"/>
              </a:lnSpc>
            </a:pPr>
            <a:r>
              <a:rPr lang="en-US" sz="1400">
                <a:solidFill>
                  <a:srgbClr val="4F4F59"/>
                </a:solidFill>
                <a:latin typeface="Open Sans"/>
                <a:ea typeface="Open Sans"/>
                <a:cs typeface="Open Sans"/>
                <a:sym typeface="Open Sans"/>
              </a:rPr>
              <a:t>The StandardScaler is used to standardize the features by removing the mean and scaling to unit variance. </a:t>
            </a:r>
          </a:p>
          <a:p>
            <a:pPr algn="just">
              <a:lnSpc>
                <a:spcPts val="1960"/>
              </a:lnSpc>
            </a:pPr>
            <a:r>
              <a:rPr lang="en-US" sz="1400">
                <a:solidFill>
                  <a:srgbClr val="4F4F59"/>
                </a:solidFill>
                <a:latin typeface="Open Sans"/>
                <a:ea typeface="Open Sans"/>
                <a:cs typeface="Open Sans"/>
                <a:sym typeface="Open Sans"/>
              </a:rPr>
              <a:t>with_mean=False: This parameter is set to False to handle sparse matrices. When dealing with sparse matrices, centering the data would break the sparsity and could be very memory inefficient. Therefore, this parameter ensures that the data is scaled but not centered.</a:t>
            </a:r>
          </a:p>
        </p:txBody>
      </p:sp>
      <p:sp>
        <p:nvSpPr>
          <p:cNvPr name="Freeform 29" id="29"/>
          <p:cNvSpPr/>
          <p:nvPr/>
        </p:nvSpPr>
        <p:spPr>
          <a:xfrm flipH="false" flipV="false" rot="0">
            <a:off x="11286490" y="3965807"/>
            <a:ext cx="1979897" cy="1685387"/>
          </a:xfrm>
          <a:custGeom>
            <a:avLst/>
            <a:gdLst/>
            <a:ahLst/>
            <a:cxnLst/>
            <a:rect r="r" b="b" t="t" l="l"/>
            <a:pathLst>
              <a:path h="1685387" w="1979897">
                <a:moveTo>
                  <a:pt x="0" y="0"/>
                </a:moveTo>
                <a:lnTo>
                  <a:pt x="1979897" y="0"/>
                </a:lnTo>
                <a:lnTo>
                  <a:pt x="1979897" y="1685387"/>
                </a:lnTo>
                <a:lnTo>
                  <a:pt x="0" y="1685387"/>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a:ln cap="sq">
            <a:noFill/>
            <a:prstDash val="solid"/>
            <a:miter/>
          </a:ln>
        </p:spPr>
      </p:sp>
      <p:sp>
        <p:nvSpPr>
          <p:cNvPr name="Freeform 30" id="30"/>
          <p:cNvSpPr/>
          <p:nvPr/>
        </p:nvSpPr>
        <p:spPr>
          <a:xfrm flipH="false" flipV="false" rot="0">
            <a:off x="11744168" y="4543903"/>
            <a:ext cx="741430" cy="529196"/>
          </a:xfrm>
          <a:custGeom>
            <a:avLst/>
            <a:gdLst/>
            <a:ahLst/>
            <a:cxnLst/>
            <a:rect r="r" b="b" t="t" l="l"/>
            <a:pathLst>
              <a:path h="529196" w="741430">
                <a:moveTo>
                  <a:pt x="0" y="0"/>
                </a:moveTo>
                <a:lnTo>
                  <a:pt x="741430" y="0"/>
                </a:lnTo>
                <a:lnTo>
                  <a:pt x="741430" y="529195"/>
                </a:lnTo>
                <a:lnTo>
                  <a:pt x="0" y="529195"/>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TextBox 31" id="31"/>
          <p:cNvSpPr txBox="true"/>
          <p:nvPr/>
        </p:nvSpPr>
        <p:spPr>
          <a:xfrm rot="0">
            <a:off x="13704537" y="4106826"/>
            <a:ext cx="2970955" cy="701674"/>
          </a:xfrm>
          <a:prstGeom prst="rect">
            <a:avLst/>
          </a:prstGeom>
        </p:spPr>
        <p:txBody>
          <a:bodyPr anchor="t" rtlCol="false" tIns="0" lIns="0" bIns="0" rIns="0">
            <a:spAutoFit/>
          </a:bodyPr>
          <a:lstStyle/>
          <a:p>
            <a:pPr algn="r">
              <a:lnSpc>
                <a:spcPts val="2800"/>
              </a:lnSpc>
            </a:pPr>
            <a:r>
              <a:rPr lang="en-US" sz="2000">
                <a:solidFill>
                  <a:srgbClr val="3C4C59"/>
                </a:solidFill>
                <a:latin typeface="Open Sans Bold"/>
                <a:ea typeface="Open Sans Bold"/>
                <a:cs typeface="Open Sans Bold"/>
                <a:sym typeface="Open Sans Bold"/>
              </a:rPr>
              <a:t>Extracting Feature Names</a:t>
            </a:r>
          </a:p>
        </p:txBody>
      </p:sp>
      <p:sp>
        <p:nvSpPr>
          <p:cNvPr name="TextBox 32" id="32"/>
          <p:cNvSpPr txBox="true"/>
          <p:nvPr/>
        </p:nvSpPr>
        <p:spPr>
          <a:xfrm rot="0">
            <a:off x="12883825" y="5114925"/>
            <a:ext cx="3907530" cy="983614"/>
          </a:xfrm>
          <a:prstGeom prst="rect">
            <a:avLst/>
          </a:prstGeom>
        </p:spPr>
        <p:txBody>
          <a:bodyPr anchor="t" rtlCol="false" tIns="0" lIns="0" bIns="0" rIns="0">
            <a:spAutoFit/>
          </a:bodyPr>
          <a:lstStyle/>
          <a:p>
            <a:pPr algn="r">
              <a:lnSpc>
                <a:spcPts val="1960"/>
              </a:lnSpc>
            </a:pPr>
            <a:r>
              <a:rPr lang="en-US" sz="1400">
                <a:solidFill>
                  <a:srgbClr val="4F4F59"/>
                </a:solidFill>
                <a:latin typeface="Open Sans"/>
                <a:ea typeface="Open Sans"/>
                <a:cs typeface="Open Sans"/>
                <a:sym typeface="Open Sans"/>
              </a:rPr>
              <a:t>This line retrieves the feature names after the transformation, which includes the one-hot encoded categorical features and the original numerical features.</a:t>
            </a:r>
          </a:p>
        </p:txBody>
      </p:sp>
      <p:sp>
        <p:nvSpPr>
          <p:cNvPr name="Freeform 33" id="33"/>
          <p:cNvSpPr/>
          <p:nvPr/>
        </p:nvSpPr>
        <p:spPr>
          <a:xfrm flipH="false" flipV="false" rot="0">
            <a:off x="10491342" y="7326730"/>
            <a:ext cx="1979897" cy="1685387"/>
          </a:xfrm>
          <a:custGeom>
            <a:avLst/>
            <a:gdLst/>
            <a:ahLst/>
            <a:cxnLst/>
            <a:rect r="r" b="b" t="t" l="l"/>
            <a:pathLst>
              <a:path h="1685387" w="1979897">
                <a:moveTo>
                  <a:pt x="0" y="0"/>
                </a:moveTo>
                <a:lnTo>
                  <a:pt x="1979896" y="0"/>
                </a:lnTo>
                <a:lnTo>
                  <a:pt x="1979896" y="1685387"/>
                </a:lnTo>
                <a:lnTo>
                  <a:pt x="0" y="1685387"/>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34" id="34"/>
          <p:cNvSpPr/>
          <p:nvPr/>
        </p:nvSpPr>
        <p:spPr>
          <a:xfrm flipH="false" flipV="false" rot="0">
            <a:off x="11057152" y="7840069"/>
            <a:ext cx="658709" cy="658709"/>
          </a:xfrm>
          <a:custGeom>
            <a:avLst/>
            <a:gdLst/>
            <a:ahLst/>
            <a:cxnLst/>
            <a:rect r="r" b="b" t="t" l="l"/>
            <a:pathLst>
              <a:path h="658709" w="658709">
                <a:moveTo>
                  <a:pt x="0" y="0"/>
                </a:moveTo>
                <a:lnTo>
                  <a:pt x="658710" y="0"/>
                </a:lnTo>
                <a:lnTo>
                  <a:pt x="658710" y="658709"/>
                </a:lnTo>
                <a:lnTo>
                  <a:pt x="0" y="6587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5" id="35"/>
          <p:cNvSpPr txBox="true"/>
          <p:nvPr/>
        </p:nvSpPr>
        <p:spPr>
          <a:xfrm rot="0">
            <a:off x="12471238" y="7323222"/>
            <a:ext cx="3537069" cy="701674"/>
          </a:xfrm>
          <a:prstGeom prst="rect">
            <a:avLst/>
          </a:prstGeom>
        </p:spPr>
        <p:txBody>
          <a:bodyPr anchor="t" rtlCol="false" tIns="0" lIns="0" bIns="0" rIns="0">
            <a:spAutoFit/>
          </a:bodyPr>
          <a:lstStyle/>
          <a:p>
            <a:pPr algn="r">
              <a:lnSpc>
                <a:spcPts val="2800"/>
              </a:lnSpc>
            </a:pPr>
            <a:r>
              <a:rPr lang="en-US" sz="2000">
                <a:solidFill>
                  <a:srgbClr val="3C4C59"/>
                </a:solidFill>
                <a:latin typeface="Open Sans Bold"/>
                <a:ea typeface="Open Sans Bold"/>
                <a:cs typeface="Open Sans Bold"/>
                <a:sym typeface="Open Sans Bold"/>
              </a:rPr>
              <a:t>Performing Recursive Feature Elimination (RFE)</a:t>
            </a:r>
          </a:p>
        </p:txBody>
      </p:sp>
      <p:sp>
        <p:nvSpPr>
          <p:cNvPr name="TextBox 36" id="36"/>
          <p:cNvSpPr txBox="true"/>
          <p:nvPr/>
        </p:nvSpPr>
        <p:spPr>
          <a:xfrm rot="0">
            <a:off x="12645746" y="8140849"/>
            <a:ext cx="3907530" cy="735964"/>
          </a:xfrm>
          <a:prstGeom prst="rect">
            <a:avLst/>
          </a:prstGeom>
        </p:spPr>
        <p:txBody>
          <a:bodyPr anchor="t" rtlCol="false" tIns="0" lIns="0" bIns="0" rIns="0">
            <a:spAutoFit/>
          </a:bodyPr>
          <a:lstStyle/>
          <a:p>
            <a:pPr algn="r">
              <a:lnSpc>
                <a:spcPts val="1960"/>
              </a:lnSpc>
            </a:pPr>
            <a:r>
              <a:rPr lang="en-US" sz="1400">
                <a:solidFill>
                  <a:srgbClr val="4F4F59"/>
                </a:solidFill>
                <a:latin typeface="Open Sans"/>
                <a:ea typeface="Open Sans"/>
                <a:cs typeface="Open Sans"/>
                <a:sym typeface="Open Sans"/>
              </a:rPr>
              <a:t>Identifying the most significant features that contribute to the model's performance.</a:t>
            </a:r>
          </a:p>
          <a:p>
            <a:pPr algn="r">
              <a:lnSpc>
                <a:spcPts val="196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2364384" y="7702534"/>
            <a:ext cx="1512982" cy="591410"/>
          </a:xfrm>
          <a:prstGeom prst="rect">
            <a:avLst/>
          </a:prstGeom>
          <a:solidFill>
            <a:srgbClr val="86EAE9">
              <a:alpha val="16863"/>
            </a:srgbClr>
          </a:solidFill>
        </p:spPr>
      </p:sp>
      <p:sp>
        <p:nvSpPr>
          <p:cNvPr name="AutoShape 3" id="3"/>
          <p:cNvSpPr/>
          <p:nvPr/>
        </p:nvSpPr>
        <p:spPr>
          <a:xfrm rot="0">
            <a:off x="1607893" y="8658407"/>
            <a:ext cx="1512982" cy="591410"/>
          </a:xfrm>
          <a:prstGeom prst="rect">
            <a:avLst/>
          </a:prstGeom>
          <a:solidFill>
            <a:srgbClr val="86EAE9">
              <a:alpha val="16863"/>
            </a:srgbClr>
          </a:solidFill>
        </p:spPr>
      </p:sp>
      <p:sp>
        <p:nvSpPr>
          <p:cNvPr name="Freeform 4" id="4"/>
          <p:cNvSpPr/>
          <p:nvPr/>
        </p:nvSpPr>
        <p:spPr>
          <a:xfrm flipH="false" flipV="false" rot="0">
            <a:off x="1312188" y="8658407"/>
            <a:ext cx="591410" cy="591410"/>
          </a:xfrm>
          <a:custGeom>
            <a:avLst/>
            <a:gdLst/>
            <a:ahLst/>
            <a:cxnLst/>
            <a:rect r="r" b="b" t="t" l="l"/>
            <a:pathLst>
              <a:path h="591410" w="591410">
                <a:moveTo>
                  <a:pt x="0" y="0"/>
                </a:moveTo>
                <a:lnTo>
                  <a:pt x="591410" y="0"/>
                </a:lnTo>
                <a:lnTo>
                  <a:pt x="591410" y="591409"/>
                </a:lnTo>
                <a:lnTo>
                  <a:pt x="0" y="5914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582728" y="8397487"/>
            <a:ext cx="1076293" cy="1076293"/>
          </a:xfrm>
          <a:custGeom>
            <a:avLst/>
            <a:gdLst/>
            <a:ahLst/>
            <a:cxnLst/>
            <a:rect r="r" b="b" t="t" l="l"/>
            <a:pathLst>
              <a:path h="1076293" w="1076293">
                <a:moveTo>
                  <a:pt x="0" y="0"/>
                </a:moveTo>
                <a:lnTo>
                  <a:pt x="1076293" y="0"/>
                </a:lnTo>
                <a:lnTo>
                  <a:pt x="1076293" y="1076293"/>
                </a:lnTo>
                <a:lnTo>
                  <a:pt x="0" y="10762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rot="-5400000">
            <a:off x="3937015" y="6010673"/>
            <a:ext cx="1512982" cy="591410"/>
          </a:xfrm>
          <a:prstGeom prst="rect">
            <a:avLst/>
          </a:prstGeom>
          <a:solidFill>
            <a:srgbClr val="3EDAD8">
              <a:alpha val="24706"/>
            </a:srgbClr>
          </a:solidFill>
        </p:spPr>
      </p:sp>
      <p:sp>
        <p:nvSpPr>
          <p:cNvPr name="AutoShape 7" id="7"/>
          <p:cNvSpPr/>
          <p:nvPr/>
        </p:nvSpPr>
        <p:spPr>
          <a:xfrm rot="0">
            <a:off x="3120875" y="6946043"/>
            <a:ext cx="1512982" cy="591410"/>
          </a:xfrm>
          <a:prstGeom prst="rect">
            <a:avLst/>
          </a:prstGeom>
          <a:solidFill>
            <a:srgbClr val="3EDAD8">
              <a:alpha val="24706"/>
            </a:srgbClr>
          </a:solidFill>
        </p:spPr>
      </p:sp>
      <p:sp>
        <p:nvSpPr>
          <p:cNvPr name="Freeform 8" id="8"/>
          <p:cNvSpPr/>
          <p:nvPr/>
        </p:nvSpPr>
        <p:spPr>
          <a:xfrm flipH="false" flipV="false" rot="0">
            <a:off x="2825170" y="6946043"/>
            <a:ext cx="591410" cy="591410"/>
          </a:xfrm>
          <a:custGeom>
            <a:avLst/>
            <a:gdLst/>
            <a:ahLst/>
            <a:cxnLst/>
            <a:rect r="r" b="b" t="t" l="l"/>
            <a:pathLst>
              <a:path h="591410" w="591410">
                <a:moveTo>
                  <a:pt x="0" y="0"/>
                </a:moveTo>
                <a:lnTo>
                  <a:pt x="591409" y="0"/>
                </a:lnTo>
                <a:lnTo>
                  <a:pt x="591409" y="591410"/>
                </a:lnTo>
                <a:lnTo>
                  <a:pt x="0" y="591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095710" y="6703602"/>
            <a:ext cx="1076293" cy="1076293"/>
          </a:xfrm>
          <a:custGeom>
            <a:avLst/>
            <a:gdLst/>
            <a:ahLst/>
            <a:cxnLst/>
            <a:rect r="r" b="b" t="t" l="l"/>
            <a:pathLst>
              <a:path h="1076293" w="1076293">
                <a:moveTo>
                  <a:pt x="0" y="0"/>
                </a:moveTo>
                <a:lnTo>
                  <a:pt x="1076293" y="0"/>
                </a:lnTo>
                <a:lnTo>
                  <a:pt x="1076293" y="1076293"/>
                </a:lnTo>
                <a:lnTo>
                  <a:pt x="0" y="10762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rot="-5400000">
            <a:off x="5449996" y="4314764"/>
            <a:ext cx="1512982" cy="591410"/>
          </a:xfrm>
          <a:prstGeom prst="rect">
            <a:avLst/>
          </a:prstGeom>
          <a:solidFill>
            <a:srgbClr val="37C9EF">
              <a:alpha val="24706"/>
            </a:srgbClr>
          </a:solidFill>
        </p:spPr>
      </p:sp>
      <p:sp>
        <p:nvSpPr>
          <p:cNvPr name="AutoShape 11" id="11"/>
          <p:cNvSpPr/>
          <p:nvPr/>
        </p:nvSpPr>
        <p:spPr>
          <a:xfrm rot="0">
            <a:off x="4693505" y="5252158"/>
            <a:ext cx="1512982" cy="591410"/>
          </a:xfrm>
          <a:prstGeom prst="rect">
            <a:avLst/>
          </a:prstGeom>
          <a:solidFill>
            <a:srgbClr val="37C9EF">
              <a:alpha val="24706"/>
            </a:srgbClr>
          </a:solidFill>
        </p:spPr>
      </p:sp>
      <p:sp>
        <p:nvSpPr>
          <p:cNvPr name="Freeform 12" id="12"/>
          <p:cNvSpPr/>
          <p:nvPr/>
        </p:nvSpPr>
        <p:spPr>
          <a:xfrm flipH="false" flipV="false" rot="0">
            <a:off x="4397800" y="5252158"/>
            <a:ext cx="591410" cy="591410"/>
          </a:xfrm>
          <a:custGeom>
            <a:avLst/>
            <a:gdLst/>
            <a:ahLst/>
            <a:cxnLst/>
            <a:rect r="r" b="b" t="t" l="l"/>
            <a:pathLst>
              <a:path h="591410" w="591410">
                <a:moveTo>
                  <a:pt x="0" y="0"/>
                </a:moveTo>
                <a:lnTo>
                  <a:pt x="591410" y="0"/>
                </a:lnTo>
                <a:lnTo>
                  <a:pt x="591410" y="591410"/>
                </a:lnTo>
                <a:lnTo>
                  <a:pt x="0" y="5914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5668340" y="5009717"/>
            <a:ext cx="1076293" cy="1076293"/>
          </a:xfrm>
          <a:custGeom>
            <a:avLst/>
            <a:gdLst/>
            <a:ahLst/>
            <a:cxnLst/>
            <a:rect r="r" b="b" t="t" l="l"/>
            <a:pathLst>
              <a:path h="1076293" w="1076293">
                <a:moveTo>
                  <a:pt x="0" y="0"/>
                </a:moveTo>
                <a:lnTo>
                  <a:pt x="1076293" y="0"/>
                </a:lnTo>
                <a:lnTo>
                  <a:pt x="1076293" y="1076293"/>
                </a:lnTo>
                <a:lnTo>
                  <a:pt x="0" y="10762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4" id="14"/>
          <p:cNvSpPr/>
          <p:nvPr/>
        </p:nvSpPr>
        <p:spPr>
          <a:xfrm rot="-5400000">
            <a:off x="7034957" y="2506078"/>
            <a:ext cx="1512982" cy="591410"/>
          </a:xfrm>
          <a:prstGeom prst="rect">
            <a:avLst/>
          </a:prstGeom>
          <a:solidFill>
            <a:srgbClr val="2C92D5">
              <a:alpha val="24706"/>
            </a:srgbClr>
          </a:solidFill>
        </p:spPr>
      </p:sp>
      <p:sp>
        <p:nvSpPr>
          <p:cNvPr name="AutoShape 15" id="15"/>
          <p:cNvSpPr/>
          <p:nvPr/>
        </p:nvSpPr>
        <p:spPr>
          <a:xfrm rot="0">
            <a:off x="6206487" y="3558273"/>
            <a:ext cx="1512982" cy="591410"/>
          </a:xfrm>
          <a:prstGeom prst="rect">
            <a:avLst/>
          </a:prstGeom>
          <a:solidFill>
            <a:srgbClr val="2C92D5">
              <a:alpha val="21961"/>
            </a:srgbClr>
          </a:solidFill>
        </p:spPr>
      </p:sp>
      <p:sp>
        <p:nvSpPr>
          <p:cNvPr name="Freeform 16" id="16"/>
          <p:cNvSpPr/>
          <p:nvPr/>
        </p:nvSpPr>
        <p:spPr>
          <a:xfrm flipH="false" flipV="false" rot="0">
            <a:off x="5910782" y="3558273"/>
            <a:ext cx="591410" cy="591410"/>
          </a:xfrm>
          <a:custGeom>
            <a:avLst/>
            <a:gdLst/>
            <a:ahLst/>
            <a:cxnLst/>
            <a:rect r="r" b="b" t="t" l="l"/>
            <a:pathLst>
              <a:path h="591410" w="591410">
                <a:moveTo>
                  <a:pt x="0" y="0"/>
                </a:moveTo>
                <a:lnTo>
                  <a:pt x="591410" y="0"/>
                </a:lnTo>
                <a:lnTo>
                  <a:pt x="591410" y="591410"/>
                </a:lnTo>
                <a:lnTo>
                  <a:pt x="0" y="5914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7181322" y="3315832"/>
            <a:ext cx="1076293" cy="1076293"/>
          </a:xfrm>
          <a:custGeom>
            <a:avLst/>
            <a:gdLst/>
            <a:ahLst/>
            <a:cxnLst/>
            <a:rect r="r" b="b" t="t" l="l"/>
            <a:pathLst>
              <a:path h="1076293" w="1076293">
                <a:moveTo>
                  <a:pt x="0" y="0"/>
                </a:moveTo>
                <a:lnTo>
                  <a:pt x="1076293" y="0"/>
                </a:lnTo>
                <a:lnTo>
                  <a:pt x="1076293" y="1076293"/>
                </a:lnTo>
                <a:lnTo>
                  <a:pt x="0" y="10762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8" id="18"/>
          <p:cNvSpPr/>
          <p:nvPr/>
        </p:nvSpPr>
        <p:spPr>
          <a:xfrm rot="0">
            <a:off x="7791448" y="1864388"/>
            <a:ext cx="1512982" cy="591410"/>
          </a:xfrm>
          <a:prstGeom prst="rect">
            <a:avLst/>
          </a:prstGeom>
          <a:solidFill>
            <a:srgbClr val="13538A">
              <a:alpha val="21961"/>
            </a:srgbClr>
          </a:solidFill>
        </p:spPr>
      </p:sp>
      <p:sp>
        <p:nvSpPr>
          <p:cNvPr name="Freeform 19" id="19"/>
          <p:cNvSpPr/>
          <p:nvPr/>
        </p:nvSpPr>
        <p:spPr>
          <a:xfrm flipH="false" flipV="false" rot="0">
            <a:off x="7495743" y="1864388"/>
            <a:ext cx="591410" cy="591410"/>
          </a:xfrm>
          <a:custGeom>
            <a:avLst/>
            <a:gdLst/>
            <a:ahLst/>
            <a:cxnLst/>
            <a:rect r="r" b="b" t="t" l="l"/>
            <a:pathLst>
              <a:path h="591410" w="591410">
                <a:moveTo>
                  <a:pt x="0" y="0"/>
                </a:moveTo>
                <a:lnTo>
                  <a:pt x="591410" y="0"/>
                </a:lnTo>
                <a:lnTo>
                  <a:pt x="591410" y="591410"/>
                </a:lnTo>
                <a:lnTo>
                  <a:pt x="0" y="5914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8766283" y="1621947"/>
            <a:ext cx="1076293" cy="1076293"/>
          </a:xfrm>
          <a:custGeom>
            <a:avLst/>
            <a:gdLst/>
            <a:ahLst/>
            <a:cxnLst/>
            <a:rect r="r" b="b" t="t" l="l"/>
            <a:pathLst>
              <a:path h="1076293" w="1076293">
                <a:moveTo>
                  <a:pt x="0" y="0"/>
                </a:moveTo>
                <a:lnTo>
                  <a:pt x="1076293" y="0"/>
                </a:lnTo>
                <a:lnTo>
                  <a:pt x="1076293" y="1076293"/>
                </a:lnTo>
                <a:lnTo>
                  <a:pt x="0" y="10762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2779355" y="8566778"/>
            <a:ext cx="683039" cy="683039"/>
          </a:xfrm>
          <a:custGeom>
            <a:avLst/>
            <a:gdLst/>
            <a:ahLst/>
            <a:cxnLst/>
            <a:rect r="r" b="b" t="t" l="l"/>
            <a:pathLst>
              <a:path h="683039" w="683039">
                <a:moveTo>
                  <a:pt x="0" y="0"/>
                </a:moveTo>
                <a:lnTo>
                  <a:pt x="683039" y="0"/>
                </a:lnTo>
                <a:lnTo>
                  <a:pt x="683039" y="683038"/>
                </a:lnTo>
                <a:lnTo>
                  <a:pt x="0" y="6830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4351986" y="6900229"/>
            <a:ext cx="683039" cy="683039"/>
          </a:xfrm>
          <a:custGeom>
            <a:avLst/>
            <a:gdLst/>
            <a:ahLst/>
            <a:cxnLst/>
            <a:rect r="r" b="b" t="t" l="l"/>
            <a:pathLst>
              <a:path h="683039" w="683039">
                <a:moveTo>
                  <a:pt x="0" y="0"/>
                </a:moveTo>
                <a:lnTo>
                  <a:pt x="683039" y="0"/>
                </a:lnTo>
                <a:lnTo>
                  <a:pt x="683039" y="683039"/>
                </a:lnTo>
                <a:lnTo>
                  <a:pt x="0" y="68303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5864967" y="5206344"/>
            <a:ext cx="683039" cy="683039"/>
          </a:xfrm>
          <a:custGeom>
            <a:avLst/>
            <a:gdLst/>
            <a:ahLst/>
            <a:cxnLst/>
            <a:rect r="r" b="b" t="t" l="l"/>
            <a:pathLst>
              <a:path h="683039" w="683039">
                <a:moveTo>
                  <a:pt x="0" y="0"/>
                </a:moveTo>
                <a:lnTo>
                  <a:pt x="683039" y="0"/>
                </a:lnTo>
                <a:lnTo>
                  <a:pt x="683039" y="683039"/>
                </a:lnTo>
                <a:lnTo>
                  <a:pt x="0" y="68303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0">
            <a:off x="7449929" y="3512459"/>
            <a:ext cx="683039" cy="683039"/>
          </a:xfrm>
          <a:custGeom>
            <a:avLst/>
            <a:gdLst/>
            <a:ahLst/>
            <a:cxnLst/>
            <a:rect r="r" b="b" t="t" l="l"/>
            <a:pathLst>
              <a:path h="683039" w="683039">
                <a:moveTo>
                  <a:pt x="0" y="0"/>
                </a:moveTo>
                <a:lnTo>
                  <a:pt x="683039" y="0"/>
                </a:lnTo>
                <a:lnTo>
                  <a:pt x="683039" y="683039"/>
                </a:lnTo>
                <a:lnTo>
                  <a:pt x="0" y="68303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5" id="25"/>
          <p:cNvSpPr/>
          <p:nvPr/>
        </p:nvSpPr>
        <p:spPr>
          <a:xfrm flipH="false" flipV="false" rot="0">
            <a:off x="8962910" y="1818574"/>
            <a:ext cx="683039" cy="683039"/>
          </a:xfrm>
          <a:custGeom>
            <a:avLst/>
            <a:gdLst/>
            <a:ahLst/>
            <a:cxnLst/>
            <a:rect r="r" b="b" t="t" l="l"/>
            <a:pathLst>
              <a:path h="683039" w="683039">
                <a:moveTo>
                  <a:pt x="0" y="0"/>
                </a:moveTo>
                <a:lnTo>
                  <a:pt x="683039" y="0"/>
                </a:lnTo>
                <a:lnTo>
                  <a:pt x="683039" y="683039"/>
                </a:lnTo>
                <a:lnTo>
                  <a:pt x="0" y="68303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6" id="26"/>
          <p:cNvSpPr/>
          <p:nvPr/>
        </p:nvSpPr>
        <p:spPr>
          <a:xfrm flipH="false" flipV="false" rot="0">
            <a:off x="7590731" y="8581382"/>
            <a:ext cx="4503690" cy="892398"/>
          </a:xfrm>
          <a:custGeom>
            <a:avLst/>
            <a:gdLst/>
            <a:ahLst/>
            <a:cxnLst/>
            <a:rect r="r" b="b" t="t" l="l"/>
            <a:pathLst>
              <a:path h="892398" w="4503690">
                <a:moveTo>
                  <a:pt x="0" y="0"/>
                </a:moveTo>
                <a:lnTo>
                  <a:pt x="4503690" y="0"/>
                </a:lnTo>
                <a:lnTo>
                  <a:pt x="4503690" y="892398"/>
                </a:lnTo>
                <a:lnTo>
                  <a:pt x="0" y="892398"/>
                </a:lnTo>
                <a:lnTo>
                  <a:pt x="0" y="0"/>
                </a:lnTo>
                <a:close/>
              </a:path>
            </a:pathLst>
          </a:custGeom>
          <a:blipFill>
            <a:blip r:embed="rId14"/>
            <a:stretch>
              <a:fillRect l="0" t="0" r="0" b="0"/>
            </a:stretch>
          </a:blipFill>
        </p:spPr>
      </p:sp>
      <p:sp>
        <p:nvSpPr>
          <p:cNvPr name="TextBox 27" id="27"/>
          <p:cNvSpPr txBox="true"/>
          <p:nvPr/>
        </p:nvSpPr>
        <p:spPr>
          <a:xfrm rot="0">
            <a:off x="1393331" y="8676013"/>
            <a:ext cx="429125" cy="460946"/>
          </a:xfrm>
          <a:prstGeom prst="rect">
            <a:avLst/>
          </a:prstGeom>
        </p:spPr>
        <p:txBody>
          <a:bodyPr anchor="t" rtlCol="false" tIns="0" lIns="0" bIns="0" rIns="0">
            <a:spAutoFit/>
          </a:bodyPr>
          <a:lstStyle/>
          <a:p>
            <a:pPr algn="ctr">
              <a:lnSpc>
                <a:spcPts val="3888"/>
              </a:lnSpc>
            </a:pPr>
            <a:r>
              <a:rPr lang="en-US" sz="2400">
                <a:solidFill>
                  <a:srgbClr val="FFFFFF"/>
                </a:solidFill>
                <a:latin typeface="Aileron Bold"/>
                <a:ea typeface="Aileron Bold"/>
                <a:cs typeface="Aileron Bold"/>
                <a:sym typeface="Aileron Bold"/>
              </a:rPr>
              <a:t>1</a:t>
            </a:r>
          </a:p>
        </p:txBody>
      </p:sp>
      <p:sp>
        <p:nvSpPr>
          <p:cNvPr name="TextBox 28" id="28"/>
          <p:cNvSpPr txBox="true"/>
          <p:nvPr/>
        </p:nvSpPr>
        <p:spPr>
          <a:xfrm rot="0">
            <a:off x="2906312" y="6963650"/>
            <a:ext cx="429125" cy="460946"/>
          </a:xfrm>
          <a:prstGeom prst="rect">
            <a:avLst/>
          </a:prstGeom>
        </p:spPr>
        <p:txBody>
          <a:bodyPr anchor="t" rtlCol="false" tIns="0" lIns="0" bIns="0" rIns="0">
            <a:spAutoFit/>
          </a:bodyPr>
          <a:lstStyle/>
          <a:p>
            <a:pPr algn="ctr">
              <a:lnSpc>
                <a:spcPts val="3888"/>
              </a:lnSpc>
            </a:pPr>
            <a:r>
              <a:rPr lang="en-US" sz="2400">
                <a:solidFill>
                  <a:srgbClr val="FFFFFF"/>
                </a:solidFill>
                <a:latin typeface="Aileron Bold"/>
                <a:ea typeface="Aileron Bold"/>
                <a:cs typeface="Aileron Bold"/>
                <a:sym typeface="Aileron Bold"/>
              </a:rPr>
              <a:t>2</a:t>
            </a:r>
          </a:p>
        </p:txBody>
      </p:sp>
      <p:sp>
        <p:nvSpPr>
          <p:cNvPr name="TextBox 29" id="29"/>
          <p:cNvSpPr txBox="true"/>
          <p:nvPr/>
        </p:nvSpPr>
        <p:spPr>
          <a:xfrm rot="0">
            <a:off x="4478943" y="5269765"/>
            <a:ext cx="429125" cy="460946"/>
          </a:xfrm>
          <a:prstGeom prst="rect">
            <a:avLst/>
          </a:prstGeom>
        </p:spPr>
        <p:txBody>
          <a:bodyPr anchor="t" rtlCol="false" tIns="0" lIns="0" bIns="0" rIns="0">
            <a:spAutoFit/>
          </a:bodyPr>
          <a:lstStyle/>
          <a:p>
            <a:pPr algn="ctr">
              <a:lnSpc>
                <a:spcPts val="3888"/>
              </a:lnSpc>
            </a:pPr>
            <a:r>
              <a:rPr lang="en-US" sz="2400">
                <a:solidFill>
                  <a:srgbClr val="FFFFFF"/>
                </a:solidFill>
                <a:latin typeface="Aileron Bold"/>
                <a:ea typeface="Aileron Bold"/>
                <a:cs typeface="Aileron Bold"/>
                <a:sym typeface="Aileron Bold"/>
              </a:rPr>
              <a:t>3</a:t>
            </a:r>
          </a:p>
        </p:txBody>
      </p:sp>
      <p:sp>
        <p:nvSpPr>
          <p:cNvPr name="TextBox 30" id="30"/>
          <p:cNvSpPr txBox="true"/>
          <p:nvPr/>
        </p:nvSpPr>
        <p:spPr>
          <a:xfrm rot="0">
            <a:off x="5991924" y="3575880"/>
            <a:ext cx="429125" cy="460946"/>
          </a:xfrm>
          <a:prstGeom prst="rect">
            <a:avLst/>
          </a:prstGeom>
        </p:spPr>
        <p:txBody>
          <a:bodyPr anchor="t" rtlCol="false" tIns="0" lIns="0" bIns="0" rIns="0">
            <a:spAutoFit/>
          </a:bodyPr>
          <a:lstStyle/>
          <a:p>
            <a:pPr algn="ctr">
              <a:lnSpc>
                <a:spcPts val="3888"/>
              </a:lnSpc>
            </a:pPr>
            <a:r>
              <a:rPr lang="en-US" sz="2400">
                <a:solidFill>
                  <a:srgbClr val="FFFFFF"/>
                </a:solidFill>
                <a:latin typeface="Aileron Bold"/>
                <a:ea typeface="Aileron Bold"/>
                <a:cs typeface="Aileron Bold"/>
                <a:sym typeface="Aileron Bold"/>
              </a:rPr>
              <a:t>4</a:t>
            </a:r>
          </a:p>
        </p:txBody>
      </p:sp>
      <p:sp>
        <p:nvSpPr>
          <p:cNvPr name="TextBox 31" id="31"/>
          <p:cNvSpPr txBox="true"/>
          <p:nvPr/>
        </p:nvSpPr>
        <p:spPr>
          <a:xfrm rot="0">
            <a:off x="7576886" y="1881995"/>
            <a:ext cx="429125" cy="460946"/>
          </a:xfrm>
          <a:prstGeom prst="rect">
            <a:avLst/>
          </a:prstGeom>
        </p:spPr>
        <p:txBody>
          <a:bodyPr anchor="t" rtlCol="false" tIns="0" lIns="0" bIns="0" rIns="0">
            <a:spAutoFit/>
          </a:bodyPr>
          <a:lstStyle/>
          <a:p>
            <a:pPr algn="ctr">
              <a:lnSpc>
                <a:spcPts val="3888"/>
              </a:lnSpc>
            </a:pPr>
            <a:r>
              <a:rPr lang="en-US" sz="2400">
                <a:solidFill>
                  <a:srgbClr val="FFFFFF"/>
                </a:solidFill>
                <a:latin typeface="Aileron Bold"/>
                <a:ea typeface="Aileron Bold"/>
                <a:cs typeface="Aileron Bold"/>
                <a:sym typeface="Aileron Bold"/>
              </a:rPr>
              <a:t>5</a:t>
            </a:r>
          </a:p>
        </p:txBody>
      </p:sp>
      <p:grpSp>
        <p:nvGrpSpPr>
          <p:cNvPr name="Group 32" id="32"/>
          <p:cNvGrpSpPr/>
          <p:nvPr/>
        </p:nvGrpSpPr>
        <p:grpSpPr>
          <a:xfrm rot="0">
            <a:off x="10283809" y="1977245"/>
            <a:ext cx="6692002" cy="858814"/>
            <a:chOff x="0" y="0"/>
            <a:chExt cx="8922670" cy="1145086"/>
          </a:xfrm>
        </p:grpSpPr>
        <p:sp>
          <p:nvSpPr>
            <p:cNvPr name="TextBox 33" id="33"/>
            <p:cNvSpPr txBox="true"/>
            <p:nvPr/>
          </p:nvSpPr>
          <p:spPr>
            <a:xfrm rot="0">
              <a:off x="0" y="739321"/>
              <a:ext cx="8922670" cy="354542"/>
            </a:xfrm>
            <a:prstGeom prst="rect">
              <a:avLst/>
            </a:prstGeom>
          </p:spPr>
          <p:txBody>
            <a:bodyPr anchor="t" rtlCol="false" tIns="0" lIns="0" bIns="0" rIns="0">
              <a:spAutoFit/>
            </a:bodyPr>
            <a:lstStyle/>
            <a:p>
              <a:pPr algn="l">
                <a:lnSpc>
                  <a:spcPts val="2406"/>
                </a:lnSpc>
              </a:pPr>
            </a:p>
          </p:txBody>
        </p:sp>
        <p:sp>
          <p:nvSpPr>
            <p:cNvPr name="TextBox 34" id="34"/>
            <p:cNvSpPr txBox="true"/>
            <p:nvPr/>
          </p:nvSpPr>
          <p:spPr>
            <a:xfrm rot="0">
              <a:off x="0" y="-115358"/>
              <a:ext cx="8922670" cy="640588"/>
            </a:xfrm>
            <a:prstGeom prst="rect">
              <a:avLst/>
            </a:prstGeom>
          </p:spPr>
          <p:txBody>
            <a:bodyPr anchor="t" rtlCol="false" tIns="0" lIns="0" bIns="0" rIns="0">
              <a:spAutoFit/>
            </a:bodyPr>
            <a:lstStyle/>
            <a:p>
              <a:pPr algn="l">
                <a:lnSpc>
                  <a:spcPts val="4212"/>
                </a:lnSpc>
              </a:pPr>
              <a:r>
                <a:rPr lang="en-US" sz="2600" spc="234">
                  <a:solidFill>
                    <a:srgbClr val="191919"/>
                  </a:solidFill>
                  <a:latin typeface="Aileron Italics"/>
                  <a:ea typeface="Aileron Italics"/>
                  <a:cs typeface="Aileron Italics"/>
                  <a:sym typeface="Aileron Italics"/>
                </a:rPr>
                <a:t>Set Threshold Optimize as Final Model</a:t>
              </a:r>
            </a:p>
          </p:txBody>
        </p:sp>
      </p:grpSp>
      <p:grpSp>
        <p:nvGrpSpPr>
          <p:cNvPr name="Group 35" id="35"/>
          <p:cNvGrpSpPr/>
          <p:nvPr/>
        </p:nvGrpSpPr>
        <p:grpSpPr>
          <a:xfrm rot="0">
            <a:off x="8766283" y="3035872"/>
            <a:ext cx="7070385" cy="1636213"/>
            <a:chOff x="0" y="0"/>
            <a:chExt cx="9427180" cy="2181617"/>
          </a:xfrm>
        </p:grpSpPr>
        <p:sp>
          <p:nvSpPr>
            <p:cNvPr name="TextBox 36" id="36"/>
            <p:cNvSpPr txBox="true"/>
            <p:nvPr/>
          </p:nvSpPr>
          <p:spPr>
            <a:xfrm rot="0">
              <a:off x="0" y="800281"/>
              <a:ext cx="9427180" cy="1307253"/>
            </a:xfrm>
            <a:prstGeom prst="rect">
              <a:avLst/>
            </a:prstGeom>
          </p:spPr>
          <p:txBody>
            <a:bodyPr anchor="t" rtlCol="false" tIns="0" lIns="0" bIns="0" rIns="0">
              <a:spAutoFit/>
            </a:bodyPr>
            <a:lstStyle/>
            <a:p>
              <a:pPr algn="l">
                <a:lnSpc>
                  <a:spcPts val="2659"/>
                </a:lnSpc>
              </a:pPr>
              <a:r>
                <a:rPr lang="en-US" sz="1899" spc="140">
                  <a:solidFill>
                    <a:srgbClr val="191919"/>
                  </a:solidFill>
                  <a:latin typeface="Aileron"/>
                  <a:ea typeface="Aileron"/>
                  <a:cs typeface="Aileron"/>
                  <a:sym typeface="Aileron"/>
                </a:rPr>
                <a:t>best precision score : 0.9227467811158798 </a:t>
              </a:r>
            </a:p>
            <a:p>
              <a:pPr algn="l">
                <a:lnSpc>
                  <a:spcPts val="2659"/>
                </a:lnSpc>
              </a:pPr>
              <a:r>
                <a:rPr lang="en-US" sz="1899" spc="140">
                  <a:solidFill>
                    <a:srgbClr val="191919"/>
                  </a:solidFill>
                  <a:latin typeface="Aileron"/>
                  <a:ea typeface="Aileron"/>
                  <a:cs typeface="Aileron"/>
                  <a:sym typeface="Aileron"/>
                </a:rPr>
                <a:t>best threshold : 0.79</a:t>
              </a:r>
            </a:p>
            <a:p>
              <a:pPr algn="l">
                <a:lnSpc>
                  <a:spcPts val="2659"/>
                </a:lnSpc>
              </a:pPr>
              <a:r>
                <a:rPr lang="en-US" sz="1899" spc="140">
                  <a:solidFill>
                    <a:srgbClr val="191919"/>
                  </a:solidFill>
                  <a:latin typeface="Aileron"/>
                  <a:ea typeface="Aileron"/>
                  <a:cs typeface="Aileron"/>
                  <a:sym typeface="Aileron"/>
                </a:rPr>
                <a:t>Test Precision: 0.9122807017543859</a:t>
              </a:r>
            </a:p>
          </p:txBody>
        </p:sp>
        <p:sp>
          <p:nvSpPr>
            <p:cNvPr name="TextBox 37" id="37"/>
            <p:cNvSpPr txBox="true"/>
            <p:nvPr/>
          </p:nvSpPr>
          <p:spPr>
            <a:xfrm rot="0">
              <a:off x="0" y="-115358"/>
              <a:ext cx="9427180" cy="640588"/>
            </a:xfrm>
            <a:prstGeom prst="rect">
              <a:avLst/>
            </a:prstGeom>
          </p:spPr>
          <p:txBody>
            <a:bodyPr anchor="t" rtlCol="false" tIns="0" lIns="0" bIns="0" rIns="0">
              <a:spAutoFit/>
            </a:bodyPr>
            <a:lstStyle/>
            <a:p>
              <a:pPr algn="l">
                <a:lnSpc>
                  <a:spcPts val="4212"/>
                </a:lnSpc>
              </a:pPr>
              <a:r>
                <a:rPr lang="en-US" sz="2600" spc="234">
                  <a:solidFill>
                    <a:srgbClr val="191919"/>
                  </a:solidFill>
                  <a:latin typeface="Aileron Italics"/>
                  <a:ea typeface="Aileron Italics"/>
                  <a:cs typeface="Aileron Italics"/>
                  <a:sym typeface="Aileron Italics"/>
                </a:rPr>
                <a:t>Threshold Optimize</a:t>
              </a:r>
            </a:p>
          </p:txBody>
        </p:sp>
      </p:grpSp>
      <p:grpSp>
        <p:nvGrpSpPr>
          <p:cNvPr name="Group 38" id="38"/>
          <p:cNvGrpSpPr/>
          <p:nvPr/>
        </p:nvGrpSpPr>
        <p:grpSpPr>
          <a:xfrm rot="0">
            <a:off x="7181322" y="4912121"/>
            <a:ext cx="7070385" cy="1275533"/>
            <a:chOff x="0" y="0"/>
            <a:chExt cx="9427180" cy="1700711"/>
          </a:xfrm>
        </p:grpSpPr>
        <p:sp>
          <p:nvSpPr>
            <p:cNvPr name="TextBox 39" id="39"/>
            <p:cNvSpPr txBox="true"/>
            <p:nvPr/>
          </p:nvSpPr>
          <p:spPr>
            <a:xfrm rot="0">
              <a:off x="0" y="657406"/>
              <a:ext cx="9427180" cy="1045422"/>
            </a:xfrm>
            <a:prstGeom prst="rect">
              <a:avLst/>
            </a:prstGeom>
          </p:spPr>
          <p:txBody>
            <a:bodyPr anchor="t" rtlCol="false" tIns="0" lIns="0" bIns="0" rIns="0">
              <a:spAutoFit/>
            </a:bodyPr>
            <a:lstStyle/>
            <a:p>
              <a:pPr algn="l">
                <a:lnSpc>
                  <a:spcPts val="3324"/>
                </a:lnSpc>
              </a:pPr>
              <a:r>
                <a:rPr lang="en-US" sz="1899" spc="94">
                  <a:solidFill>
                    <a:srgbClr val="191919"/>
                  </a:solidFill>
                  <a:latin typeface="Aileron"/>
                  <a:ea typeface="Aileron"/>
                  <a:cs typeface="Aileron"/>
                  <a:sym typeface="Aileron"/>
                </a:rPr>
                <a:t>GBC Test Precision: 0.7701375245579568</a:t>
              </a:r>
            </a:p>
            <a:p>
              <a:pPr algn="l">
                <a:lnSpc>
                  <a:spcPts val="3325"/>
                </a:lnSpc>
              </a:pPr>
              <a:r>
                <a:rPr lang="en-US" sz="1900" spc="95">
                  <a:solidFill>
                    <a:srgbClr val="191919"/>
                  </a:solidFill>
                  <a:latin typeface="Aileron"/>
                  <a:ea typeface="Aileron"/>
                  <a:cs typeface="Aileron"/>
                  <a:sym typeface="Aileron"/>
                </a:rPr>
                <a:t>ADA Test Precision: 0.6147308781869688 </a:t>
              </a:r>
            </a:p>
          </p:txBody>
        </p:sp>
        <p:sp>
          <p:nvSpPr>
            <p:cNvPr name="TextBox 40" id="40"/>
            <p:cNvSpPr txBox="true"/>
            <p:nvPr/>
          </p:nvSpPr>
          <p:spPr>
            <a:xfrm rot="0">
              <a:off x="0" y="-115358"/>
              <a:ext cx="9427180" cy="640588"/>
            </a:xfrm>
            <a:prstGeom prst="rect">
              <a:avLst/>
            </a:prstGeom>
          </p:spPr>
          <p:txBody>
            <a:bodyPr anchor="t" rtlCol="false" tIns="0" lIns="0" bIns="0" rIns="0">
              <a:spAutoFit/>
            </a:bodyPr>
            <a:lstStyle/>
            <a:p>
              <a:pPr algn="l">
                <a:lnSpc>
                  <a:spcPts val="4212"/>
                </a:lnSpc>
              </a:pPr>
              <a:r>
                <a:rPr lang="en-US" sz="2600" spc="234">
                  <a:solidFill>
                    <a:srgbClr val="191919"/>
                  </a:solidFill>
                  <a:latin typeface="Aileron Italics"/>
                  <a:ea typeface="Aileron Italics"/>
                  <a:cs typeface="Aileron Italics"/>
                  <a:sym typeface="Aileron Italics"/>
                </a:rPr>
                <a:t>Hyperparameter Tuning (GBC and ADA)</a:t>
              </a:r>
            </a:p>
          </p:txBody>
        </p:sp>
      </p:grpSp>
      <p:grpSp>
        <p:nvGrpSpPr>
          <p:cNvPr name="Group 41" id="41"/>
          <p:cNvGrpSpPr/>
          <p:nvPr/>
        </p:nvGrpSpPr>
        <p:grpSpPr>
          <a:xfrm rot="0">
            <a:off x="5668340" y="6813532"/>
            <a:ext cx="7070385" cy="856433"/>
            <a:chOff x="0" y="0"/>
            <a:chExt cx="9427180" cy="1141911"/>
          </a:xfrm>
        </p:grpSpPr>
        <p:sp>
          <p:nvSpPr>
            <p:cNvPr name="TextBox 42" id="42"/>
            <p:cNvSpPr txBox="true"/>
            <p:nvPr/>
          </p:nvSpPr>
          <p:spPr>
            <a:xfrm rot="0">
              <a:off x="0" y="657406"/>
              <a:ext cx="9427180" cy="486622"/>
            </a:xfrm>
            <a:prstGeom prst="rect">
              <a:avLst/>
            </a:prstGeom>
          </p:spPr>
          <p:txBody>
            <a:bodyPr anchor="t" rtlCol="false" tIns="0" lIns="0" bIns="0" rIns="0">
              <a:spAutoFit/>
            </a:bodyPr>
            <a:lstStyle/>
            <a:p>
              <a:pPr algn="l">
                <a:lnSpc>
                  <a:spcPts val="3325"/>
                </a:lnSpc>
              </a:pPr>
              <a:r>
                <a:rPr lang="en-US" sz="1900" spc="95">
                  <a:solidFill>
                    <a:srgbClr val="191919"/>
                  </a:solidFill>
                  <a:latin typeface="Aileron"/>
                  <a:ea typeface="Aileron"/>
                  <a:cs typeface="Aileron"/>
                  <a:sym typeface="Aileron"/>
                </a:rPr>
                <a:t>Test Precision: 0.7661870503597122</a:t>
              </a:r>
            </a:p>
          </p:txBody>
        </p:sp>
        <p:sp>
          <p:nvSpPr>
            <p:cNvPr name="TextBox 43" id="43"/>
            <p:cNvSpPr txBox="true"/>
            <p:nvPr/>
          </p:nvSpPr>
          <p:spPr>
            <a:xfrm rot="0">
              <a:off x="0" y="-115358"/>
              <a:ext cx="9427180" cy="640588"/>
            </a:xfrm>
            <a:prstGeom prst="rect">
              <a:avLst/>
            </a:prstGeom>
          </p:spPr>
          <p:txBody>
            <a:bodyPr anchor="t" rtlCol="false" tIns="0" lIns="0" bIns="0" rIns="0">
              <a:spAutoFit/>
            </a:bodyPr>
            <a:lstStyle/>
            <a:p>
              <a:pPr algn="l">
                <a:lnSpc>
                  <a:spcPts val="4212"/>
                </a:lnSpc>
              </a:pPr>
              <a:r>
                <a:rPr lang="en-US" sz="2600" spc="234">
                  <a:solidFill>
                    <a:srgbClr val="191919"/>
                  </a:solidFill>
                  <a:latin typeface="Aileron Italics"/>
                  <a:ea typeface="Aileron Italics"/>
                  <a:cs typeface="Aileron Italics"/>
                  <a:sym typeface="Aileron Italics"/>
                </a:rPr>
                <a:t>Recursive Feature Elimination (GBC)</a:t>
              </a:r>
            </a:p>
          </p:txBody>
        </p:sp>
      </p:grpSp>
      <p:sp>
        <p:nvSpPr>
          <p:cNvPr name="TextBox 44" id="44"/>
          <p:cNvSpPr txBox="true"/>
          <p:nvPr/>
        </p:nvSpPr>
        <p:spPr>
          <a:xfrm rot="0">
            <a:off x="4061995" y="8642454"/>
            <a:ext cx="7888032" cy="509016"/>
          </a:xfrm>
          <a:prstGeom prst="rect">
            <a:avLst/>
          </a:prstGeom>
        </p:spPr>
        <p:txBody>
          <a:bodyPr anchor="t" rtlCol="false" tIns="0" lIns="0" bIns="0" rIns="0">
            <a:spAutoFit/>
          </a:bodyPr>
          <a:lstStyle/>
          <a:p>
            <a:pPr algn="l">
              <a:lnSpc>
                <a:spcPts val="4212"/>
              </a:lnSpc>
            </a:pPr>
            <a:r>
              <a:rPr lang="en-US" sz="2600" spc="234">
                <a:solidFill>
                  <a:srgbClr val="191919"/>
                </a:solidFill>
                <a:latin typeface="Aileron Italics"/>
                <a:ea typeface="Aileron Italics"/>
                <a:cs typeface="Aileron Italics"/>
                <a:sym typeface="Aileron Italics"/>
              </a:rPr>
              <a:t>Benchmark Model</a:t>
            </a:r>
          </a:p>
        </p:txBody>
      </p:sp>
      <p:grpSp>
        <p:nvGrpSpPr>
          <p:cNvPr name="Group 45" id="45"/>
          <p:cNvGrpSpPr/>
          <p:nvPr/>
        </p:nvGrpSpPr>
        <p:grpSpPr>
          <a:xfrm rot="0">
            <a:off x="414972" y="811963"/>
            <a:ext cx="6204472" cy="1348131"/>
            <a:chOff x="0" y="0"/>
            <a:chExt cx="8272629" cy="1797507"/>
          </a:xfrm>
        </p:grpSpPr>
        <p:sp>
          <p:nvSpPr>
            <p:cNvPr name="TextBox 46" id="46"/>
            <p:cNvSpPr txBox="true"/>
            <p:nvPr/>
          </p:nvSpPr>
          <p:spPr>
            <a:xfrm rot="0">
              <a:off x="0" y="-76200"/>
              <a:ext cx="8272629" cy="1070996"/>
            </a:xfrm>
            <a:prstGeom prst="rect">
              <a:avLst/>
            </a:prstGeom>
          </p:spPr>
          <p:txBody>
            <a:bodyPr anchor="t" rtlCol="false" tIns="0" lIns="0" bIns="0" rIns="0">
              <a:spAutoFit/>
            </a:bodyPr>
            <a:lstStyle/>
            <a:p>
              <a:pPr algn="l">
                <a:lnSpc>
                  <a:spcPts val="6690"/>
                </a:lnSpc>
              </a:pPr>
              <a:r>
                <a:rPr lang="en-US" sz="4919" spc="147">
                  <a:solidFill>
                    <a:srgbClr val="191919"/>
                  </a:solidFill>
                  <a:latin typeface="Aileron Bold"/>
                  <a:ea typeface="Aileron Bold"/>
                  <a:cs typeface="Aileron Bold"/>
                  <a:sym typeface="Aileron Bold"/>
                </a:rPr>
                <a:t>Modeling</a:t>
              </a:r>
            </a:p>
          </p:txBody>
        </p:sp>
        <p:sp>
          <p:nvSpPr>
            <p:cNvPr name="TextBox 47" id="47"/>
            <p:cNvSpPr txBox="true"/>
            <p:nvPr/>
          </p:nvSpPr>
          <p:spPr>
            <a:xfrm rot="0">
              <a:off x="0" y="1278255"/>
              <a:ext cx="8272629" cy="530823"/>
            </a:xfrm>
            <a:prstGeom prst="rect">
              <a:avLst/>
            </a:prstGeom>
          </p:spPr>
          <p:txBody>
            <a:bodyPr anchor="t" rtlCol="false" tIns="0" lIns="0" bIns="0" rIns="0">
              <a:spAutoFit/>
            </a:bodyPr>
            <a:lstStyle/>
            <a:p>
              <a:pPr algn="l">
                <a:lnSpc>
                  <a:spcPts val="3587"/>
                </a:lnSpc>
              </a:pPr>
              <a:r>
                <a:rPr lang="en-US" sz="2049" spc="102">
                  <a:solidFill>
                    <a:srgbClr val="191919"/>
                  </a:solidFill>
                  <a:latin typeface="Aileron"/>
                  <a:ea typeface="Aileron"/>
                  <a:cs typeface="Aileron"/>
                  <a:sym typeface="Aileron"/>
                </a:rPr>
                <a:t>Process to Get Best Score and Model</a:t>
              </a:r>
            </a:p>
          </p:txBody>
        </p:sp>
      </p:grpSp>
      <p:sp>
        <p:nvSpPr>
          <p:cNvPr name="Freeform 48" id="48"/>
          <p:cNvSpPr/>
          <p:nvPr/>
        </p:nvSpPr>
        <p:spPr>
          <a:xfrm flipH="false" flipV="false" rot="0">
            <a:off x="14748501" y="7663848"/>
            <a:ext cx="4107646" cy="3619863"/>
          </a:xfrm>
          <a:custGeom>
            <a:avLst/>
            <a:gdLst/>
            <a:ahLst/>
            <a:cxnLst/>
            <a:rect r="r" b="b" t="t" l="l"/>
            <a:pathLst>
              <a:path h="3619863" w="4107646">
                <a:moveTo>
                  <a:pt x="0" y="0"/>
                </a:moveTo>
                <a:lnTo>
                  <a:pt x="4107645" y="0"/>
                </a:lnTo>
                <a:lnTo>
                  <a:pt x="4107645" y="3619863"/>
                </a:lnTo>
                <a:lnTo>
                  <a:pt x="0" y="361986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9" id="49"/>
          <p:cNvSpPr/>
          <p:nvPr/>
        </p:nvSpPr>
        <p:spPr>
          <a:xfrm flipH="false" flipV="false" rot="0">
            <a:off x="15169933" y="7747731"/>
            <a:ext cx="2737187" cy="2367667"/>
          </a:xfrm>
          <a:custGeom>
            <a:avLst/>
            <a:gdLst/>
            <a:ahLst/>
            <a:cxnLst/>
            <a:rect r="r" b="b" t="t" l="l"/>
            <a:pathLst>
              <a:path h="2367667" w="2737187">
                <a:moveTo>
                  <a:pt x="0" y="0"/>
                </a:moveTo>
                <a:lnTo>
                  <a:pt x="2737187" y="0"/>
                </a:lnTo>
                <a:lnTo>
                  <a:pt x="2737187" y="2367667"/>
                </a:lnTo>
                <a:lnTo>
                  <a:pt x="0" y="236766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50" id="50"/>
          <p:cNvGrpSpPr/>
          <p:nvPr/>
        </p:nvGrpSpPr>
        <p:grpSpPr>
          <a:xfrm rot="0">
            <a:off x="5221654" y="2969059"/>
            <a:ext cx="10124310" cy="1866861"/>
            <a:chOff x="0" y="0"/>
            <a:chExt cx="2666485" cy="491684"/>
          </a:xfrm>
        </p:grpSpPr>
        <p:sp>
          <p:nvSpPr>
            <p:cNvPr name="Freeform 51" id="51"/>
            <p:cNvSpPr/>
            <p:nvPr/>
          </p:nvSpPr>
          <p:spPr>
            <a:xfrm flipH="false" flipV="false" rot="0">
              <a:off x="0" y="0"/>
              <a:ext cx="2666485" cy="491684"/>
            </a:xfrm>
            <a:custGeom>
              <a:avLst/>
              <a:gdLst/>
              <a:ahLst/>
              <a:cxnLst/>
              <a:rect r="r" b="b" t="t" l="l"/>
              <a:pathLst>
                <a:path h="491684" w="2666485">
                  <a:moveTo>
                    <a:pt x="0" y="0"/>
                  </a:moveTo>
                  <a:lnTo>
                    <a:pt x="2666485" y="0"/>
                  </a:lnTo>
                  <a:lnTo>
                    <a:pt x="2666485" y="491684"/>
                  </a:lnTo>
                  <a:lnTo>
                    <a:pt x="0" y="491684"/>
                  </a:lnTo>
                  <a:close/>
                </a:path>
              </a:pathLst>
            </a:custGeom>
            <a:solidFill>
              <a:srgbClr val="000000">
                <a:alpha val="0"/>
              </a:srgbClr>
            </a:solidFill>
            <a:ln w="38100" cap="sq">
              <a:solidFill>
                <a:srgbClr val="F73F5E"/>
              </a:solidFill>
              <a:prstDash val="solid"/>
              <a:miter/>
            </a:ln>
          </p:spPr>
        </p:sp>
        <p:sp>
          <p:nvSpPr>
            <p:cNvPr name="TextBox 52" id="52"/>
            <p:cNvSpPr txBox="true"/>
            <p:nvPr/>
          </p:nvSpPr>
          <p:spPr>
            <a:xfrm>
              <a:off x="0" y="-28575"/>
              <a:ext cx="2666485" cy="520259"/>
            </a:xfrm>
            <a:prstGeom prst="rect">
              <a:avLst/>
            </a:prstGeom>
          </p:spPr>
          <p:txBody>
            <a:bodyPr anchor="ctr" rtlCol="false" tIns="50800" lIns="50800" bIns="50800" rIns="50800"/>
            <a:lstStyle/>
            <a:p>
              <a:pPr algn="ctr">
                <a:lnSpc>
                  <a:spcPts val="2969"/>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5384083" y="4757479"/>
            <a:ext cx="7770756" cy="9545"/>
          </a:xfrm>
          <a:prstGeom prst="rect">
            <a:avLst/>
          </a:prstGeom>
          <a:solidFill>
            <a:srgbClr val="191919">
              <a:alpha val="12941"/>
            </a:srgbClr>
          </a:solidFill>
        </p:spPr>
      </p:sp>
      <p:sp>
        <p:nvSpPr>
          <p:cNvPr name="Freeform 3" id="3"/>
          <p:cNvSpPr/>
          <p:nvPr/>
        </p:nvSpPr>
        <p:spPr>
          <a:xfrm flipH="false" flipV="false" rot="0">
            <a:off x="8787698" y="558434"/>
            <a:ext cx="953981" cy="953981"/>
          </a:xfrm>
          <a:custGeom>
            <a:avLst/>
            <a:gdLst/>
            <a:ahLst/>
            <a:cxnLst/>
            <a:rect r="r" b="b" t="t" l="l"/>
            <a:pathLst>
              <a:path h="953981" w="953981">
                <a:moveTo>
                  <a:pt x="0" y="0"/>
                </a:moveTo>
                <a:lnTo>
                  <a:pt x="953981" y="0"/>
                </a:lnTo>
                <a:lnTo>
                  <a:pt x="953981" y="953980"/>
                </a:lnTo>
                <a:lnTo>
                  <a:pt x="0" y="953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92999" y="732716"/>
            <a:ext cx="605417" cy="605417"/>
          </a:xfrm>
          <a:custGeom>
            <a:avLst/>
            <a:gdLst/>
            <a:ahLst/>
            <a:cxnLst/>
            <a:rect r="r" b="b" t="t" l="l"/>
            <a:pathLst>
              <a:path h="605417" w="605417">
                <a:moveTo>
                  <a:pt x="0" y="0"/>
                </a:moveTo>
                <a:lnTo>
                  <a:pt x="605417" y="0"/>
                </a:lnTo>
                <a:lnTo>
                  <a:pt x="605417" y="605416"/>
                </a:lnTo>
                <a:lnTo>
                  <a:pt x="0" y="6054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787698" y="2138748"/>
            <a:ext cx="953981" cy="953981"/>
          </a:xfrm>
          <a:custGeom>
            <a:avLst/>
            <a:gdLst/>
            <a:ahLst/>
            <a:cxnLst/>
            <a:rect r="r" b="b" t="t" l="l"/>
            <a:pathLst>
              <a:path h="953981" w="953981">
                <a:moveTo>
                  <a:pt x="0" y="0"/>
                </a:moveTo>
                <a:lnTo>
                  <a:pt x="953981" y="0"/>
                </a:lnTo>
                <a:lnTo>
                  <a:pt x="953981" y="953980"/>
                </a:lnTo>
                <a:lnTo>
                  <a:pt x="0" y="9539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787698" y="3719062"/>
            <a:ext cx="953981" cy="953981"/>
          </a:xfrm>
          <a:custGeom>
            <a:avLst/>
            <a:gdLst/>
            <a:ahLst/>
            <a:cxnLst/>
            <a:rect r="r" b="b" t="t" l="l"/>
            <a:pathLst>
              <a:path h="953981" w="953981">
                <a:moveTo>
                  <a:pt x="0" y="0"/>
                </a:moveTo>
                <a:lnTo>
                  <a:pt x="953981" y="0"/>
                </a:lnTo>
                <a:lnTo>
                  <a:pt x="953981" y="953980"/>
                </a:lnTo>
                <a:lnTo>
                  <a:pt x="0" y="9539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8263498" y="773324"/>
            <a:ext cx="524201" cy="524201"/>
          </a:xfrm>
          <a:custGeom>
            <a:avLst/>
            <a:gdLst/>
            <a:ahLst/>
            <a:cxnLst/>
            <a:rect r="r" b="b" t="t" l="l"/>
            <a:pathLst>
              <a:path h="524201" w="524201">
                <a:moveTo>
                  <a:pt x="0" y="0"/>
                </a:moveTo>
                <a:lnTo>
                  <a:pt x="524200" y="0"/>
                </a:lnTo>
                <a:lnTo>
                  <a:pt x="524200" y="524200"/>
                </a:lnTo>
                <a:lnTo>
                  <a:pt x="0" y="524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263498" y="2353638"/>
            <a:ext cx="524201" cy="524201"/>
          </a:xfrm>
          <a:custGeom>
            <a:avLst/>
            <a:gdLst/>
            <a:ahLst/>
            <a:cxnLst/>
            <a:rect r="r" b="b" t="t" l="l"/>
            <a:pathLst>
              <a:path h="524201" w="524201">
                <a:moveTo>
                  <a:pt x="0" y="0"/>
                </a:moveTo>
                <a:lnTo>
                  <a:pt x="524200" y="0"/>
                </a:lnTo>
                <a:lnTo>
                  <a:pt x="524200" y="524200"/>
                </a:lnTo>
                <a:lnTo>
                  <a:pt x="0" y="524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8263498" y="3924385"/>
            <a:ext cx="524201" cy="524201"/>
          </a:xfrm>
          <a:custGeom>
            <a:avLst/>
            <a:gdLst/>
            <a:ahLst/>
            <a:cxnLst/>
            <a:rect r="r" b="b" t="t" l="l"/>
            <a:pathLst>
              <a:path h="524201" w="524201">
                <a:moveTo>
                  <a:pt x="0" y="0"/>
                </a:moveTo>
                <a:lnTo>
                  <a:pt x="524200" y="0"/>
                </a:lnTo>
                <a:lnTo>
                  <a:pt x="524200" y="524200"/>
                </a:lnTo>
                <a:lnTo>
                  <a:pt x="0" y="524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8977490" y="2313030"/>
            <a:ext cx="605417" cy="605417"/>
          </a:xfrm>
          <a:custGeom>
            <a:avLst/>
            <a:gdLst/>
            <a:ahLst/>
            <a:cxnLst/>
            <a:rect r="r" b="b" t="t" l="l"/>
            <a:pathLst>
              <a:path h="605417" w="605417">
                <a:moveTo>
                  <a:pt x="0" y="0"/>
                </a:moveTo>
                <a:lnTo>
                  <a:pt x="605416" y="0"/>
                </a:lnTo>
                <a:lnTo>
                  <a:pt x="605416" y="605416"/>
                </a:lnTo>
                <a:lnTo>
                  <a:pt x="0" y="6054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8961980" y="3883776"/>
            <a:ext cx="605417" cy="605417"/>
          </a:xfrm>
          <a:custGeom>
            <a:avLst/>
            <a:gdLst/>
            <a:ahLst/>
            <a:cxnLst/>
            <a:rect r="r" b="b" t="t" l="l"/>
            <a:pathLst>
              <a:path h="605417" w="605417">
                <a:moveTo>
                  <a:pt x="0" y="0"/>
                </a:moveTo>
                <a:lnTo>
                  <a:pt x="605417" y="0"/>
                </a:lnTo>
                <a:lnTo>
                  <a:pt x="605417" y="605417"/>
                </a:lnTo>
                <a:lnTo>
                  <a:pt x="0" y="605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8335419" y="778105"/>
            <a:ext cx="380358" cy="419388"/>
          </a:xfrm>
          <a:prstGeom prst="rect">
            <a:avLst/>
          </a:prstGeom>
        </p:spPr>
        <p:txBody>
          <a:bodyPr anchor="t" rtlCol="false" tIns="0" lIns="0" bIns="0" rIns="0">
            <a:spAutoFit/>
          </a:bodyPr>
          <a:lstStyle/>
          <a:p>
            <a:pPr algn="ctr">
              <a:lnSpc>
                <a:spcPts val="3446"/>
              </a:lnSpc>
            </a:pPr>
            <a:r>
              <a:rPr lang="en-US" sz="2127">
                <a:solidFill>
                  <a:srgbClr val="FFFFFF"/>
                </a:solidFill>
                <a:latin typeface="Aileron Bold"/>
                <a:ea typeface="Aileron Bold"/>
                <a:cs typeface="Aileron Bold"/>
                <a:sym typeface="Aileron Bold"/>
              </a:rPr>
              <a:t>1</a:t>
            </a:r>
          </a:p>
        </p:txBody>
      </p:sp>
      <p:sp>
        <p:nvSpPr>
          <p:cNvPr name="TextBox 13" id="13"/>
          <p:cNvSpPr txBox="true"/>
          <p:nvPr/>
        </p:nvSpPr>
        <p:spPr>
          <a:xfrm rot="0">
            <a:off x="8335419" y="2358419"/>
            <a:ext cx="380358" cy="419388"/>
          </a:xfrm>
          <a:prstGeom prst="rect">
            <a:avLst/>
          </a:prstGeom>
        </p:spPr>
        <p:txBody>
          <a:bodyPr anchor="t" rtlCol="false" tIns="0" lIns="0" bIns="0" rIns="0">
            <a:spAutoFit/>
          </a:bodyPr>
          <a:lstStyle/>
          <a:p>
            <a:pPr algn="ctr">
              <a:lnSpc>
                <a:spcPts val="3446"/>
              </a:lnSpc>
            </a:pPr>
            <a:r>
              <a:rPr lang="en-US" sz="2127">
                <a:solidFill>
                  <a:srgbClr val="FFFFFF"/>
                </a:solidFill>
                <a:latin typeface="Aileron Bold"/>
                <a:ea typeface="Aileron Bold"/>
                <a:cs typeface="Aileron Bold"/>
                <a:sym typeface="Aileron Bold"/>
              </a:rPr>
              <a:t>2</a:t>
            </a:r>
          </a:p>
        </p:txBody>
      </p:sp>
      <p:sp>
        <p:nvSpPr>
          <p:cNvPr name="TextBox 14" id="14"/>
          <p:cNvSpPr txBox="true"/>
          <p:nvPr/>
        </p:nvSpPr>
        <p:spPr>
          <a:xfrm rot="0">
            <a:off x="8335419" y="3929166"/>
            <a:ext cx="380358" cy="419388"/>
          </a:xfrm>
          <a:prstGeom prst="rect">
            <a:avLst/>
          </a:prstGeom>
        </p:spPr>
        <p:txBody>
          <a:bodyPr anchor="t" rtlCol="false" tIns="0" lIns="0" bIns="0" rIns="0">
            <a:spAutoFit/>
          </a:bodyPr>
          <a:lstStyle/>
          <a:p>
            <a:pPr algn="ctr">
              <a:lnSpc>
                <a:spcPts val="3446"/>
              </a:lnSpc>
            </a:pPr>
            <a:r>
              <a:rPr lang="en-US" sz="2127">
                <a:solidFill>
                  <a:srgbClr val="FFFFFF"/>
                </a:solidFill>
                <a:latin typeface="Aileron Bold"/>
                <a:ea typeface="Aileron Bold"/>
                <a:cs typeface="Aileron Bold"/>
                <a:sym typeface="Aileron Bold"/>
              </a:rPr>
              <a:t>3</a:t>
            </a:r>
          </a:p>
        </p:txBody>
      </p:sp>
      <p:grpSp>
        <p:nvGrpSpPr>
          <p:cNvPr name="Group 15" id="15"/>
          <p:cNvGrpSpPr/>
          <p:nvPr/>
        </p:nvGrpSpPr>
        <p:grpSpPr>
          <a:xfrm rot="0">
            <a:off x="10293326" y="675064"/>
            <a:ext cx="7311847" cy="720721"/>
            <a:chOff x="0" y="0"/>
            <a:chExt cx="9749129" cy="960961"/>
          </a:xfrm>
        </p:grpSpPr>
        <p:sp>
          <p:nvSpPr>
            <p:cNvPr name="TextBox 16" id="16"/>
            <p:cNvSpPr txBox="true"/>
            <p:nvPr/>
          </p:nvSpPr>
          <p:spPr>
            <a:xfrm rot="0">
              <a:off x="0" y="611742"/>
              <a:ext cx="9749129" cy="297063"/>
            </a:xfrm>
            <a:prstGeom prst="rect">
              <a:avLst/>
            </a:prstGeom>
          </p:spPr>
          <p:txBody>
            <a:bodyPr anchor="t" rtlCol="false" tIns="0" lIns="0" bIns="0" rIns="0">
              <a:spAutoFit/>
            </a:bodyPr>
            <a:lstStyle/>
            <a:p>
              <a:pPr algn="l">
                <a:lnSpc>
                  <a:spcPts val="2016"/>
                </a:lnSpc>
              </a:pPr>
              <a:r>
                <a:rPr lang="en-US" sz="1152" spc="57">
                  <a:solidFill>
                    <a:srgbClr val="191919"/>
                  </a:solidFill>
                  <a:latin typeface="Aileron"/>
                  <a:ea typeface="Aileron"/>
                  <a:cs typeface="Aileron"/>
                  <a:sym typeface="Aileron"/>
                </a:rPr>
                <a:t>Use the trained model  benchmark to predict the probabilities of the positive class</a:t>
              </a:r>
            </a:p>
          </p:txBody>
        </p:sp>
        <p:sp>
          <p:nvSpPr>
            <p:cNvPr name="TextBox 17" id="17"/>
            <p:cNvSpPr txBox="true"/>
            <p:nvPr/>
          </p:nvSpPr>
          <p:spPr>
            <a:xfrm rot="0">
              <a:off x="0" y="-99940"/>
              <a:ext cx="9749129" cy="518053"/>
            </a:xfrm>
            <a:prstGeom prst="rect">
              <a:avLst/>
            </a:prstGeom>
          </p:spPr>
          <p:txBody>
            <a:bodyPr anchor="t" rtlCol="false" tIns="0" lIns="0" bIns="0" rIns="0">
              <a:spAutoFit/>
            </a:bodyPr>
            <a:lstStyle/>
            <a:p>
              <a:pPr algn="l">
                <a:lnSpc>
                  <a:spcPts val="3446"/>
                </a:lnSpc>
              </a:pPr>
              <a:r>
                <a:rPr lang="en-US" sz="2127" spc="191">
                  <a:solidFill>
                    <a:srgbClr val="191919"/>
                  </a:solidFill>
                  <a:latin typeface="Aileron Italics"/>
                  <a:ea typeface="Aileron Italics"/>
                  <a:cs typeface="Aileron Italics"/>
                  <a:sym typeface="Aileron Italics"/>
                </a:rPr>
                <a:t>Predict Probabilities</a:t>
              </a:r>
            </a:p>
          </p:txBody>
        </p:sp>
      </p:grpSp>
      <p:grpSp>
        <p:nvGrpSpPr>
          <p:cNvPr name="Group 18" id="18"/>
          <p:cNvGrpSpPr/>
          <p:nvPr/>
        </p:nvGrpSpPr>
        <p:grpSpPr>
          <a:xfrm rot="0">
            <a:off x="10293326" y="2069641"/>
            <a:ext cx="7311847" cy="1092193"/>
            <a:chOff x="0" y="0"/>
            <a:chExt cx="9749129" cy="1456258"/>
          </a:xfrm>
        </p:grpSpPr>
        <p:sp>
          <p:nvSpPr>
            <p:cNvPr name="TextBox 19" id="19"/>
            <p:cNvSpPr txBox="true"/>
            <p:nvPr/>
          </p:nvSpPr>
          <p:spPr>
            <a:xfrm rot="0">
              <a:off x="0" y="529134"/>
              <a:ext cx="9749129" cy="929000"/>
            </a:xfrm>
            <a:prstGeom prst="rect">
              <a:avLst/>
            </a:prstGeom>
          </p:spPr>
          <p:txBody>
            <a:bodyPr anchor="t" rtlCol="false" tIns="0" lIns="0" bIns="0" rIns="0">
              <a:spAutoFit/>
            </a:bodyPr>
            <a:lstStyle/>
            <a:p>
              <a:pPr algn="l">
                <a:lnSpc>
                  <a:spcPts val="2947"/>
                </a:lnSpc>
              </a:pPr>
              <a:r>
                <a:rPr lang="en-US" sz="1684" spc="84">
                  <a:solidFill>
                    <a:srgbClr val="191919"/>
                  </a:solidFill>
                  <a:latin typeface="Aileron"/>
                  <a:ea typeface="Aileron"/>
                  <a:cs typeface="Aileron"/>
                  <a:sym typeface="Aileron"/>
                </a:rPr>
                <a:t>Iterate over a range of threshold values to find the one that maximizes the precision score.</a:t>
              </a:r>
            </a:p>
          </p:txBody>
        </p:sp>
        <p:sp>
          <p:nvSpPr>
            <p:cNvPr name="TextBox 20" id="20"/>
            <p:cNvSpPr txBox="true"/>
            <p:nvPr/>
          </p:nvSpPr>
          <p:spPr>
            <a:xfrm rot="0">
              <a:off x="0" y="-99940"/>
              <a:ext cx="9749129" cy="518053"/>
            </a:xfrm>
            <a:prstGeom prst="rect">
              <a:avLst/>
            </a:prstGeom>
          </p:spPr>
          <p:txBody>
            <a:bodyPr anchor="t" rtlCol="false" tIns="0" lIns="0" bIns="0" rIns="0">
              <a:spAutoFit/>
            </a:bodyPr>
            <a:lstStyle/>
            <a:p>
              <a:pPr algn="l">
                <a:lnSpc>
                  <a:spcPts val="3446"/>
                </a:lnSpc>
              </a:pPr>
              <a:r>
                <a:rPr lang="en-US" sz="2127" spc="191">
                  <a:solidFill>
                    <a:srgbClr val="191919"/>
                  </a:solidFill>
                  <a:latin typeface="Aileron Italics"/>
                  <a:ea typeface="Aileron Italics"/>
                  <a:cs typeface="Aileron Italics"/>
                  <a:sym typeface="Aileron Italics"/>
                </a:rPr>
                <a:t>Threshold Adjustment</a:t>
              </a:r>
            </a:p>
          </p:txBody>
        </p:sp>
      </p:grpSp>
      <p:grpSp>
        <p:nvGrpSpPr>
          <p:cNvPr name="Group 21" id="21"/>
          <p:cNvGrpSpPr/>
          <p:nvPr/>
        </p:nvGrpSpPr>
        <p:grpSpPr>
          <a:xfrm rot="0">
            <a:off x="10293326" y="3530914"/>
            <a:ext cx="7311847" cy="1349410"/>
            <a:chOff x="0" y="0"/>
            <a:chExt cx="9749129" cy="1799213"/>
          </a:xfrm>
        </p:grpSpPr>
        <p:sp>
          <p:nvSpPr>
            <p:cNvPr name="TextBox 22" id="22"/>
            <p:cNvSpPr txBox="true"/>
            <p:nvPr/>
          </p:nvSpPr>
          <p:spPr>
            <a:xfrm rot="0">
              <a:off x="0" y="538659"/>
              <a:ext cx="9749129" cy="1262430"/>
            </a:xfrm>
            <a:prstGeom prst="rect">
              <a:avLst/>
            </a:prstGeom>
          </p:spPr>
          <p:txBody>
            <a:bodyPr anchor="t" rtlCol="false" tIns="0" lIns="0" bIns="0" rIns="0">
              <a:spAutoFit/>
            </a:bodyPr>
            <a:lstStyle/>
            <a:p>
              <a:pPr algn="l">
                <a:lnSpc>
                  <a:spcPts val="2636"/>
                </a:lnSpc>
              </a:pPr>
              <a:r>
                <a:rPr lang="en-US" sz="1506" spc="75">
                  <a:solidFill>
                    <a:srgbClr val="191919"/>
                  </a:solidFill>
                  <a:latin typeface="Aileron"/>
                  <a:ea typeface="Aileron"/>
                  <a:cs typeface="Aileron"/>
                  <a:sym typeface="Aileron"/>
                </a:rPr>
                <a:t>Use the optimal threshold to make final predictions and evaluate the precision score.</a:t>
              </a:r>
            </a:p>
            <a:p>
              <a:pPr algn="l">
                <a:lnSpc>
                  <a:spcPts val="2636"/>
                </a:lnSpc>
              </a:pPr>
              <a:r>
                <a:rPr lang="en-US" sz="1506" spc="75">
                  <a:solidFill>
                    <a:srgbClr val="191919"/>
                  </a:solidFill>
                  <a:latin typeface="Aileron"/>
                  <a:ea typeface="Aileron"/>
                  <a:cs typeface="Aileron"/>
                  <a:sym typeface="Aileron"/>
                </a:rPr>
                <a:t>In this case, by increasing the threshold to 0.79, we prioritize precision</a:t>
              </a:r>
            </a:p>
          </p:txBody>
        </p:sp>
        <p:sp>
          <p:nvSpPr>
            <p:cNvPr name="TextBox 23" id="23"/>
            <p:cNvSpPr txBox="true"/>
            <p:nvPr/>
          </p:nvSpPr>
          <p:spPr>
            <a:xfrm rot="0">
              <a:off x="0" y="-99940"/>
              <a:ext cx="9749129" cy="518053"/>
            </a:xfrm>
            <a:prstGeom prst="rect">
              <a:avLst/>
            </a:prstGeom>
          </p:spPr>
          <p:txBody>
            <a:bodyPr anchor="t" rtlCol="false" tIns="0" lIns="0" bIns="0" rIns="0">
              <a:spAutoFit/>
            </a:bodyPr>
            <a:lstStyle/>
            <a:p>
              <a:pPr algn="l">
                <a:lnSpc>
                  <a:spcPts val="3446"/>
                </a:lnSpc>
              </a:pPr>
              <a:r>
                <a:rPr lang="en-US" sz="2127" spc="191">
                  <a:solidFill>
                    <a:srgbClr val="191919"/>
                  </a:solidFill>
                  <a:latin typeface="Aileron Italics"/>
                  <a:ea typeface="Aileron Italics"/>
                  <a:cs typeface="Aileron Italics"/>
                  <a:sym typeface="Aileron Italics"/>
                </a:rPr>
                <a:t>Predict with Optimal Threshold</a:t>
              </a:r>
            </a:p>
          </p:txBody>
        </p:sp>
      </p:grpSp>
      <p:sp>
        <p:nvSpPr>
          <p:cNvPr name="Freeform 24" id="24"/>
          <p:cNvSpPr/>
          <p:nvPr/>
        </p:nvSpPr>
        <p:spPr>
          <a:xfrm flipH="false" flipV="false" rot="0">
            <a:off x="8792710" y="5301692"/>
            <a:ext cx="948969" cy="948969"/>
          </a:xfrm>
          <a:custGeom>
            <a:avLst/>
            <a:gdLst/>
            <a:ahLst/>
            <a:cxnLst/>
            <a:rect r="r" b="b" t="t" l="l"/>
            <a:pathLst>
              <a:path h="948969" w="948969">
                <a:moveTo>
                  <a:pt x="0" y="0"/>
                </a:moveTo>
                <a:lnTo>
                  <a:pt x="948969" y="0"/>
                </a:lnTo>
                <a:lnTo>
                  <a:pt x="948969" y="948969"/>
                </a:lnTo>
                <a:lnTo>
                  <a:pt x="0" y="9489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8271263" y="5515453"/>
            <a:ext cx="521447" cy="521447"/>
          </a:xfrm>
          <a:custGeom>
            <a:avLst/>
            <a:gdLst/>
            <a:ahLst/>
            <a:cxnLst/>
            <a:rect r="r" b="b" t="t" l="l"/>
            <a:pathLst>
              <a:path h="521447" w="521447">
                <a:moveTo>
                  <a:pt x="0" y="0"/>
                </a:moveTo>
                <a:lnTo>
                  <a:pt x="521447" y="0"/>
                </a:lnTo>
                <a:lnTo>
                  <a:pt x="521447" y="521447"/>
                </a:lnTo>
                <a:lnTo>
                  <a:pt x="0" y="5214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6" id="26"/>
          <p:cNvSpPr txBox="true"/>
          <p:nvPr/>
        </p:nvSpPr>
        <p:spPr>
          <a:xfrm rot="0">
            <a:off x="8342806" y="5519709"/>
            <a:ext cx="378360" cy="417685"/>
          </a:xfrm>
          <a:prstGeom prst="rect">
            <a:avLst/>
          </a:prstGeom>
        </p:spPr>
        <p:txBody>
          <a:bodyPr anchor="t" rtlCol="false" tIns="0" lIns="0" bIns="0" rIns="0">
            <a:spAutoFit/>
          </a:bodyPr>
          <a:lstStyle/>
          <a:p>
            <a:pPr algn="ctr">
              <a:lnSpc>
                <a:spcPts val="3428"/>
              </a:lnSpc>
            </a:pPr>
            <a:r>
              <a:rPr lang="en-US" sz="2116">
                <a:solidFill>
                  <a:srgbClr val="FFFFFF"/>
                </a:solidFill>
                <a:latin typeface="Aileron Bold"/>
                <a:ea typeface="Aileron Bold"/>
                <a:cs typeface="Aileron Bold"/>
                <a:sym typeface="Aileron Bold"/>
              </a:rPr>
              <a:t>4</a:t>
            </a:r>
          </a:p>
        </p:txBody>
      </p:sp>
      <p:sp>
        <p:nvSpPr>
          <p:cNvPr name="Freeform 27" id="27"/>
          <p:cNvSpPr/>
          <p:nvPr/>
        </p:nvSpPr>
        <p:spPr>
          <a:xfrm flipH="false" flipV="false" rot="0">
            <a:off x="8981504" y="5475058"/>
            <a:ext cx="602236" cy="602236"/>
          </a:xfrm>
          <a:custGeom>
            <a:avLst/>
            <a:gdLst/>
            <a:ahLst/>
            <a:cxnLst/>
            <a:rect r="r" b="b" t="t" l="l"/>
            <a:pathLst>
              <a:path h="602236" w="602236">
                <a:moveTo>
                  <a:pt x="0" y="0"/>
                </a:moveTo>
                <a:lnTo>
                  <a:pt x="602236" y="0"/>
                </a:lnTo>
                <a:lnTo>
                  <a:pt x="602236" y="602237"/>
                </a:lnTo>
                <a:lnTo>
                  <a:pt x="0" y="602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8" id="28"/>
          <p:cNvGrpSpPr/>
          <p:nvPr/>
        </p:nvGrpSpPr>
        <p:grpSpPr>
          <a:xfrm rot="0">
            <a:off x="1061999" y="2445186"/>
            <a:ext cx="6658573" cy="4455713"/>
            <a:chOff x="0" y="0"/>
            <a:chExt cx="8878098" cy="5940951"/>
          </a:xfrm>
        </p:grpSpPr>
        <p:sp>
          <p:nvSpPr>
            <p:cNvPr name="Freeform 29" id="29"/>
            <p:cNvSpPr/>
            <p:nvPr/>
          </p:nvSpPr>
          <p:spPr>
            <a:xfrm flipH="false" flipV="false" rot="0">
              <a:off x="0" y="300993"/>
              <a:ext cx="8878098" cy="5639958"/>
            </a:xfrm>
            <a:custGeom>
              <a:avLst/>
              <a:gdLst/>
              <a:ahLst/>
              <a:cxnLst/>
              <a:rect r="r" b="b" t="t" l="l"/>
              <a:pathLst>
                <a:path h="5639958" w="8878098">
                  <a:moveTo>
                    <a:pt x="0" y="0"/>
                  </a:moveTo>
                  <a:lnTo>
                    <a:pt x="8878098" y="0"/>
                  </a:lnTo>
                  <a:lnTo>
                    <a:pt x="8878098" y="5639958"/>
                  </a:lnTo>
                  <a:lnTo>
                    <a:pt x="0" y="5639958"/>
                  </a:lnTo>
                  <a:lnTo>
                    <a:pt x="0" y="0"/>
                  </a:lnTo>
                  <a:close/>
                </a:path>
              </a:pathLst>
            </a:custGeom>
            <a:blipFill>
              <a:blip r:embed="rId12"/>
              <a:stretch>
                <a:fillRect l="0" t="0" r="-112542" b="-798"/>
              </a:stretch>
            </a:blipFill>
          </p:spPr>
        </p:sp>
        <p:sp>
          <p:nvSpPr>
            <p:cNvPr name="Freeform 30" id="30"/>
            <p:cNvSpPr/>
            <p:nvPr/>
          </p:nvSpPr>
          <p:spPr>
            <a:xfrm flipH="false" flipV="false" rot="0">
              <a:off x="6694483" y="4483470"/>
              <a:ext cx="1149562" cy="1149562"/>
            </a:xfrm>
            <a:custGeom>
              <a:avLst/>
              <a:gdLst/>
              <a:ahLst/>
              <a:cxnLst/>
              <a:rect r="r" b="b" t="t" l="l"/>
              <a:pathLst>
                <a:path h="1149562" w="1149562">
                  <a:moveTo>
                    <a:pt x="0" y="0"/>
                  </a:moveTo>
                  <a:lnTo>
                    <a:pt x="1149561" y="0"/>
                  </a:lnTo>
                  <a:lnTo>
                    <a:pt x="1149561" y="1149562"/>
                  </a:lnTo>
                  <a:lnTo>
                    <a:pt x="0" y="11495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1" id="31"/>
            <p:cNvSpPr txBox="true"/>
            <p:nvPr/>
          </p:nvSpPr>
          <p:spPr>
            <a:xfrm rot="0">
              <a:off x="6812775" y="4710848"/>
              <a:ext cx="900542" cy="590030"/>
            </a:xfrm>
            <a:prstGeom prst="rect">
              <a:avLst/>
            </a:prstGeom>
          </p:spPr>
          <p:txBody>
            <a:bodyPr anchor="t" rtlCol="false" tIns="0" lIns="0" bIns="0" rIns="0">
              <a:spAutoFit/>
            </a:bodyPr>
            <a:lstStyle/>
            <a:p>
              <a:pPr algn="ctr">
                <a:lnSpc>
                  <a:spcPts val="3955"/>
                </a:lnSpc>
              </a:pPr>
              <a:r>
                <a:rPr lang="en-US" sz="2441">
                  <a:solidFill>
                    <a:srgbClr val="FFFFFF"/>
                  </a:solidFill>
                  <a:latin typeface="Aileron Bold"/>
                  <a:ea typeface="Aileron Bold"/>
                  <a:cs typeface="Aileron Bold"/>
                  <a:sym typeface="Aileron Bold"/>
                </a:rPr>
                <a:t>TP</a:t>
              </a:r>
            </a:p>
          </p:txBody>
        </p:sp>
        <p:sp>
          <p:nvSpPr>
            <p:cNvPr name="Freeform 32" id="32"/>
            <p:cNvSpPr/>
            <p:nvPr/>
          </p:nvSpPr>
          <p:spPr>
            <a:xfrm flipH="false" flipV="false" rot="0">
              <a:off x="6694483" y="0"/>
              <a:ext cx="1153847" cy="1153847"/>
            </a:xfrm>
            <a:custGeom>
              <a:avLst/>
              <a:gdLst/>
              <a:ahLst/>
              <a:cxnLst/>
              <a:rect r="r" b="b" t="t" l="l"/>
              <a:pathLst>
                <a:path h="1153847" w="1153847">
                  <a:moveTo>
                    <a:pt x="0" y="0"/>
                  </a:moveTo>
                  <a:lnTo>
                    <a:pt x="1153847" y="0"/>
                  </a:lnTo>
                  <a:lnTo>
                    <a:pt x="1153847" y="1153847"/>
                  </a:lnTo>
                  <a:lnTo>
                    <a:pt x="0" y="115384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3" id="33"/>
            <p:cNvSpPr txBox="true"/>
            <p:nvPr/>
          </p:nvSpPr>
          <p:spPr>
            <a:xfrm rot="0">
              <a:off x="6813216" y="224357"/>
              <a:ext cx="903899" cy="600358"/>
            </a:xfrm>
            <a:prstGeom prst="rect">
              <a:avLst/>
            </a:prstGeom>
          </p:spPr>
          <p:txBody>
            <a:bodyPr anchor="t" rtlCol="false" tIns="0" lIns="0" bIns="0" rIns="0">
              <a:spAutoFit/>
            </a:bodyPr>
            <a:lstStyle/>
            <a:p>
              <a:pPr algn="ctr">
                <a:lnSpc>
                  <a:spcPts val="3969"/>
                </a:lnSpc>
              </a:pPr>
              <a:r>
                <a:rPr lang="en-US" sz="2450">
                  <a:solidFill>
                    <a:srgbClr val="000000"/>
                  </a:solidFill>
                  <a:latin typeface="Aileron Bold"/>
                  <a:ea typeface="Aileron Bold"/>
                  <a:cs typeface="Aileron Bold"/>
                  <a:sym typeface="Aileron Bold"/>
                </a:rPr>
                <a:t>FP</a:t>
              </a:r>
            </a:p>
          </p:txBody>
        </p:sp>
        <p:sp>
          <p:nvSpPr>
            <p:cNvPr name="Freeform 34" id="34"/>
            <p:cNvSpPr/>
            <p:nvPr/>
          </p:nvSpPr>
          <p:spPr>
            <a:xfrm flipH="false" flipV="false" rot="0">
              <a:off x="59129" y="4593119"/>
              <a:ext cx="1175459" cy="1175459"/>
            </a:xfrm>
            <a:custGeom>
              <a:avLst/>
              <a:gdLst/>
              <a:ahLst/>
              <a:cxnLst/>
              <a:rect r="r" b="b" t="t" l="l"/>
              <a:pathLst>
                <a:path h="1175459" w="1175459">
                  <a:moveTo>
                    <a:pt x="0" y="0"/>
                  </a:moveTo>
                  <a:lnTo>
                    <a:pt x="1175459" y="0"/>
                  </a:lnTo>
                  <a:lnTo>
                    <a:pt x="1175459" y="1175458"/>
                  </a:lnTo>
                  <a:lnTo>
                    <a:pt x="0" y="117545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5" id="35"/>
            <p:cNvSpPr txBox="true"/>
            <p:nvPr/>
          </p:nvSpPr>
          <p:spPr>
            <a:xfrm rot="0">
              <a:off x="189066" y="4829408"/>
              <a:ext cx="915585" cy="598105"/>
            </a:xfrm>
            <a:prstGeom prst="rect">
              <a:avLst/>
            </a:prstGeom>
          </p:spPr>
          <p:txBody>
            <a:bodyPr anchor="t" rtlCol="false" tIns="0" lIns="0" bIns="0" rIns="0">
              <a:spAutoFit/>
            </a:bodyPr>
            <a:lstStyle/>
            <a:p>
              <a:pPr algn="ctr">
                <a:lnSpc>
                  <a:spcPts val="4021"/>
                </a:lnSpc>
              </a:pPr>
              <a:r>
                <a:rPr lang="en-US" sz="2482">
                  <a:solidFill>
                    <a:srgbClr val="000000"/>
                  </a:solidFill>
                  <a:latin typeface="Aileron Bold"/>
                  <a:ea typeface="Aileron Bold"/>
                  <a:cs typeface="Aileron Bold"/>
                  <a:sym typeface="Aileron Bold"/>
                </a:rPr>
                <a:t>FN</a:t>
              </a:r>
            </a:p>
          </p:txBody>
        </p:sp>
        <p:sp>
          <p:nvSpPr>
            <p:cNvPr name="Freeform 36" id="36"/>
            <p:cNvSpPr/>
            <p:nvPr/>
          </p:nvSpPr>
          <p:spPr>
            <a:xfrm flipH="false" flipV="false" rot="0">
              <a:off x="239906" y="133680"/>
              <a:ext cx="1179689" cy="1179689"/>
            </a:xfrm>
            <a:custGeom>
              <a:avLst/>
              <a:gdLst/>
              <a:ahLst/>
              <a:cxnLst/>
              <a:rect r="r" b="b" t="t" l="l"/>
              <a:pathLst>
                <a:path h="1179689" w="1179689">
                  <a:moveTo>
                    <a:pt x="0" y="0"/>
                  </a:moveTo>
                  <a:lnTo>
                    <a:pt x="1179688" y="0"/>
                  </a:lnTo>
                  <a:lnTo>
                    <a:pt x="1179688" y="1179688"/>
                  </a:lnTo>
                  <a:lnTo>
                    <a:pt x="0" y="117968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37" id="37"/>
            <p:cNvSpPr txBox="true"/>
            <p:nvPr/>
          </p:nvSpPr>
          <p:spPr>
            <a:xfrm rot="0">
              <a:off x="424912" y="418139"/>
              <a:ext cx="809676" cy="525046"/>
            </a:xfrm>
            <a:prstGeom prst="rect">
              <a:avLst/>
            </a:prstGeom>
          </p:spPr>
          <p:txBody>
            <a:bodyPr anchor="t" rtlCol="false" tIns="0" lIns="0" bIns="0" rIns="0">
              <a:spAutoFit/>
            </a:bodyPr>
            <a:lstStyle/>
            <a:p>
              <a:pPr algn="ctr">
                <a:lnSpc>
                  <a:spcPts val="3556"/>
                </a:lnSpc>
              </a:pPr>
              <a:r>
                <a:rPr lang="en-US" sz="2195">
                  <a:solidFill>
                    <a:srgbClr val="000000"/>
                  </a:solidFill>
                  <a:latin typeface="Aileron Bold"/>
                  <a:ea typeface="Aileron Bold"/>
                  <a:cs typeface="Aileron Bold"/>
                  <a:sym typeface="Aileron Bold"/>
                </a:rPr>
                <a:t>TN</a:t>
              </a:r>
            </a:p>
          </p:txBody>
        </p:sp>
      </p:grpSp>
      <p:grpSp>
        <p:nvGrpSpPr>
          <p:cNvPr name="Group 38" id="38"/>
          <p:cNvGrpSpPr/>
          <p:nvPr/>
        </p:nvGrpSpPr>
        <p:grpSpPr>
          <a:xfrm rot="0">
            <a:off x="10274525" y="5378743"/>
            <a:ext cx="6679303" cy="931897"/>
            <a:chOff x="0" y="0"/>
            <a:chExt cx="8905738" cy="1242530"/>
          </a:xfrm>
        </p:grpSpPr>
        <p:sp>
          <p:nvSpPr>
            <p:cNvPr name="TextBox 39" id="39"/>
            <p:cNvSpPr txBox="true"/>
            <p:nvPr/>
          </p:nvSpPr>
          <p:spPr>
            <a:xfrm rot="0">
              <a:off x="0" y="494169"/>
              <a:ext cx="8905738" cy="750075"/>
            </a:xfrm>
            <a:prstGeom prst="rect">
              <a:avLst/>
            </a:prstGeom>
          </p:spPr>
          <p:txBody>
            <a:bodyPr anchor="t" rtlCol="false" tIns="0" lIns="0" bIns="0" rIns="0">
              <a:spAutoFit/>
            </a:bodyPr>
            <a:lstStyle/>
            <a:p>
              <a:pPr algn="l">
                <a:lnSpc>
                  <a:spcPts val="2408"/>
                </a:lnSpc>
              </a:pPr>
              <a:r>
                <a:rPr lang="en-US" sz="1376" spc="68">
                  <a:solidFill>
                    <a:srgbClr val="191919"/>
                  </a:solidFill>
                  <a:latin typeface="Aileron"/>
                  <a:ea typeface="Aileron"/>
                  <a:cs typeface="Aileron"/>
                  <a:sym typeface="Aileron"/>
                </a:rPr>
                <a:t>improved the precision for class 1 (depositors) from 0.7874 to 0.9123.</a:t>
              </a:r>
            </a:p>
            <a:p>
              <a:pPr algn="l">
                <a:lnSpc>
                  <a:spcPts val="2408"/>
                </a:lnSpc>
              </a:pPr>
            </a:p>
          </p:txBody>
        </p:sp>
        <p:sp>
          <p:nvSpPr>
            <p:cNvPr name="TextBox 40" id="40"/>
            <p:cNvSpPr txBox="true"/>
            <p:nvPr/>
          </p:nvSpPr>
          <p:spPr>
            <a:xfrm rot="0">
              <a:off x="0" y="-90010"/>
              <a:ext cx="8905738" cy="471952"/>
            </a:xfrm>
            <a:prstGeom prst="rect">
              <a:avLst/>
            </a:prstGeom>
          </p:spPr>
          <p:txBody>
            <a:bodyPr anchor="t" rtlCol="false" tIns="0" lIns="0" bIns="0" rIns="0">
              <a:spAutoFit/>
            </a:bodyPr>
            <a:lstStyle/>
            <a:p>
              <a:pPr algn="l">
                <a:lnSpc>
                  <a:spcPts val="3148"/>
                </a:lnSpc>
              </a:pPr>
              <a:r>
                <a:rPr lang="en-US" sz="1943" spc="174">
                  <a:solidFill>
                    <a:srgbClr val="191919"/>
                  </a:solidFill>
                  <a:latin typeface="Aileron Italics"/>
                  <a:ea typeface="Aileron Italics"/>
                  <a:cs typeface="Aileron Italics"/>
                  <a:sym typeface="Aileron Italics"/>
                </a:rPr>
                <a:t>Precision Improvement</a:t>
              </a:r>
            </a:p>
          </p:txBody>
        </p:sp>
      </p:grpSp>
      <p:sp>
        <p:nvSpPr>
          <p:cNvPr name="Freeform 41" id="41"/>
          <p:cNvSpPr/>
          <p:nvPr/>
        </p:nvSpPr>
        <p:spPr>
          <a:xfrm flipH="false" flipV="false" rot="0">
            <a:off x="8792710" y="8173144"/>
            <a:ext cx="948969" cy="948969"/>
          </a:xfrm>
          <a:custGeom>
            <a:avLst/>
            <a:gdLst/>
            <a:ahLst/>
            <a:cxnLst/>
            <a:rect r="r" b="b" t="t" l="l"/>
            <a:pathLst>
              <a:path h="948969" w="948969">
                <a:moveTo>
                  <a:pt x="0" y="0"/>
                </a:moveTo>
                <a:lnTo>
                  <a:pt x="948969" y="0"/>
                </a:lnTo>
                <a:lnTo>
                  <a:pt x="948969" y="948969"/>
                </a:lnTo>
                <a:lnTo>
                  <a:pt x="0" y="94896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42" id="42"/>
          <p:cNvSpPr/>
          <p:nvPr/>
        </p:nvSpPr>
        <p:spPr>
          <a:xfrm flipH="false" flipV="false" rot="0">
            <a:off x="8271263" y="8386906"/>
            <a:ext cx="521447" cy="521447"/>
          </a:xfrm>
          <a:custGeom>
            <a:avLst/>
            <a:gdLst/>
            <a:ahLst/>
            <a:cxnLst/>
            <a:rect r="r" b="b" t="t" l="l"/>
            <a:pathLst>
              <a:path h="521447" w="521447">
                <a:moveTo>
                  <a:pt x="0" y="0"/>
                </a:moveTo>
                <a:lnTo>
                  <a:pt x="521447" y="0"/>
                </a:lnTo>
                <a:lnTo>
                  <a:pt x="521447" y="521446"/>
                </a:lnTo>
                <a:lnTo>
                  <a:pt x="0" y="521446"/>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43" id="43"/>
          <p:cNvSpPr txBox="true"/>
          <p:nvPr/>
        </p:nvSpPr>
        <p:spPr>
          <a:xfrm rot="0">
            <a:off x="8342806" y="8394661"/>
            <a:ext cx="378360" cy="410687"/>
          </a:xfrm>
          <a:prstGeom prst="rect">
            <a:avLst/>
          </a:prstGeom>
        </p:spPr>
        <p:txBody>
          <a:bodyPr anchor="t" rtlCol="false" tIns="0" lIns="0" bIns="0" rIns="0">
            <a:spAutoFit/>
          </a:bodyPr>
          <a:lstStyle/>
          <a:p>
            <a:pPr algn="ctr">
              <a:lnSpc>
                <a:spcPts val="3428"/>
              </a:lnSpc>
            </a:pPr>
            <a:r>
              <a:rPr lang="en-US" sz="2116">
                <a:solidFill>
                  <a:srgbClr val="FFFFFF"/>
                </a:solidFill>
                <a:latin typeface="Aileron Bold"/>
                <a:ea typeface="Aileron Bold"/>
                <a:cs typeface="Aileron Bold"/>
                <a:sym typeface="Aileron Bold"/>
              </a:rPr>
              <a:t>6</a:t>
            </a:r>
          </a:p>
        </p:txBody>
      </p:sp>
      <p:sp>
        <p:nvSpPr>
          <p:cNvPr name="Freeform 44" id="44"/>
          <p:cNvSpPr/>
          <p:nvPr/>
        </p:nvSpPr>
        <p:spPr>
          <a:xfrm flipH="false" flipV="false" rot="0">
            <a:off x="8981504" y="8346511"/>
            <a:ext cx="602236" cy="602236"/>
          </a:xfrm>
          <a:custGeom>
            <a:avLst/>
            <a:gdLst/>
            <a:ahLst/>
            <a:cxnLst/>
            <a:rect r="r" b="b" t="t" l="l"/>
            <a:pathLst>
              <a:path h="602236" w="602236">
                <a:moveTo>
                  <a:pt x="0" y="0"/>
                </a:moveTo>
                <a:lnTo>
                  <a:pt x="602236" y="0"/>
                </a:lnTo>
                <a:lnTo>
                  <a:pt x="602236" y="602236"/>
                </a:lnTo>
                <a:lnTo>
                  <a:pt x="0" y="602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5" id="45"/>
          <p:cNvGrpSpPr/>
          <p:nvPr/>
        </p:nvGrpSpPr>
        <p:grpSpPr>
          <a:xfrm rot="0">
            <a:off x="10154356" y="6682115"/>
            <a:ext cx="6679303" cy="1232673"/>
            <a:chOff x="0" y="0"/>
            <a:chExt cx="8905738" cy="1643564"/>
          </a:xfrm>
        </p:grpSpPr>
        <p:sp>
          <p:nvSpPr>
            <p:cNvPr name="TextBox 46" id="46"/>
            <p:cNvSpPr txBox="true"/>
            <p:nvPr/>
          </p:nvSpPr>
          <p:spPr>
            <a:xfrm rot="0">
              <a:off x="0" y="494169"/>
              <a:ext cx="8905738" cy="1151109"/>
            </a:xfrm>
            <a:prstGeom prst="rect">
              <a:avLst/>
            </a:prstGeom>
          </p:spPr>
          <p:txBody>
            <a:bodyPr anchor="t" rtlCol="false" tIns="0" lIns="0" bIns="0" rIns="0">
              <a:spAutoFit/>
            </a:bodyPr>
            <a:lstStyle/>
            <a:p>
              <a:pPr algn="l">
                <a:lnSpc>
                  <a:spcPts val="2408"/>
                </a:lnSpc>
              </a:pPr>
              <a:r>
                <a:rPr lang="en-US" sz="1376" spc="68">
                  <a:solidFill>
                    <a:srgbClr val="191919"/>
                  </a:solidFill>
                  <a:latin typeface="Aileron"/>
                  <a:ea typeface="Aileron"/>
                  <a:cs typeface="Aileron"/>
                  <a:sym typeface="Aileron"/>
                </a:rPr>
                <a:t>The recall for class 1 decreased from 0.59 to 0.29, meaning the model missed more actual depositors</a:t>
              </a:r>
            </a:p>
            <a:p>
              <a:pPr algn="l">
                <a:lnSpc>
                  <a:spcPts val="2408"/>
                </a:lnSpc>
              </a:pPr>
            </a:p>
          </p:txBody>
        </p:sp>
        <p:sp>
          <p:nvSpPr>
            <p:cNvPr name="TextBox 47" id="47"/>
            <p:cNvSpPr txBox="true"/>
            <p:nvPr/>
          </p:nvSpPr>
          <p:spPr>
            <a:xfrm rot="0">
              <a:off x="0" y="-90010"/>
              <a:ext cx="8905738" cy="471952"/>
            </a:xfrm>
            <a:prstGeom prst="rect">
              <a:avLst/>
            </a:prstGeom>
          </p:spPr>
          <p:txBody>
            <a:bodyPr anchor="t" rtlCol="false" tIns="0" lIns="0" bIns="0" rIns="0">
              <a:spAutoFit/>
            </a:bodyPr>
            <a:lstStyle/>
            <a:p>
              <a:pPr algn="l">
                <a:lnSpc>
                  <a:spcPts val="3148"/>
                </a:lnSpc>
              </a:pPr>
              <a:r>
                <a:rPr lang="en-US" sz="1943" spc="174">
                  <a:solidFill>
                    <a:srgbClr val="191919"/>
                  </a:solidFill>
                  <a:latin typeface="Aileron Italics"/>
                  <a:ea typeface="Aileron Italics"/>
                  <a:cs typeface="Aileron Italics"/>
                  <a:sym typeface="Aileron Italics"/>
                </a:rPr>
                <a:t>Trade-Off with Recall</a:t>
              </a:r>
            </a:p>
          </p:txBody>
        </p:sp>
      </p:grpSp>
      <p:grpSp>
        <p:nvGrpSpPr>
          <p:cNvPr name="Group 48" id="48"/>
          <p:cNvGrpSpPr/>
          <p:nvPr/>
        </p:nvGrpSpPr>
        <p:grpSpPr>
          <a:xfrm rot="0">
            <a:off x="10154356" y="8199707"/>
            <a:ext cx="6679303" cy="1533449"/>
            <a:chOff x="0" y="0"/>
            <a:chExt cx="8905738" cy="2044598"/>
          </a:xfrm>
        </p:grpSpPr>
        <p:sp>
          <p:nvSpPr>
            <p:cNvPr name="TextBox 49" id="49"/>
            <p:cNvSpPr txBox="true"/>
            <p:nvPr/>
          </p:nvSpPr>
          <p:spPr>
            <a:xfrm rot="0">
              <a:off x="0" y="494169"/>
              <a:ext cx="8905738" cy="1552143"/>
            </a:xfrm>
            <a:prstGeom prst="rect">
              <a:avLst/>
            </a:prstGeom>
          </p:spPr>
          <p:txBody>
            <a:bodyPr anchor="t" rtlCol="false" tIns="0" lIns="0" bIns="0" rIns="0">
              <a:spAutoFit/>
            </a:bodyPr>
            <a:lstStyle/>
            <a:p>
              <a:pPr algn="l">
                <a:lnSpc>
                  <a:spcPts val="2408"/>
                </a:lnSpc>
              </a:pPr>
              <a:r>
                <a:rPr lang="en-US" sz="1376" spc="68">
                  <a:solidFill>
                    <a:srgbClr val="191919"/>
                  </a:solidFill>
                  <a:latin typeface="Aileron"/>
                  <a:ea typeface="Aileron"/>
                  <a:cs typeface="Aileron"/>
                  <a:sym typeface="Aileron"/>
                </a:rPr>
                <a:t>The number of true positives decreased from 426 to 208, and the number of false negatives increased from 294 to 512. </a:t>
              </a:r>
            </a:p>
            <a:p>
              <a:pPr algn="l">
                <a:lnSpc>
                  <a:spcPts val="2408"/>
                </a:lnSpc>
              </a:pPr>
            </a:p>
            <a:p>
              <a:pPr algn="l">
                <a:lnSpc>
                  <a:spcPts val="2408"/>
                </a:lnSpc>
              </a:pPr>
            </a:p>
          </p:txBody>
        </p:sp>
        <p:sp>
          <p:nvSpPr>
            <p:cNvPr name="TextBox 50" id="50"/>
            <p:cNvSpPr txBox="true"/>
            <p:nvPr/>
          </p:nvSpPr>
          <p:spPr>
            <a:xfrm rot="0">
              <a:off x="0" y="-90010"/>
              <a:ext cx="8905738" cy="471952"/>
            </a:xfrm>
            <a:prstGeom prst="rect">
              <a:avLst/>
            </a:prstGeom>
          </p:spPr>
          <p:txBody>
            <a:bodyPr anchor="t" rtlCol="false" tIns="0" lIns="0" bIns="0" rIns="0">
              <a:spAutoFit/>
            </a:bodyPr>
            <a:lstStyle/>
            <a:p>
              <a:pPr algn="l">
                <a:lnSpc>
                  <a:spcPts val="3148"/>
                </a:lnSpc>
              </a:pPr>
              <a:r>
                <a:rPr lang="en-US" sz="1943" spc="174">
                  <a:solidFill>
                    <a:srgbClr val="191919"/>
                  </a:solidFill>
                  <a:latin typeface="Aileron Italics"/>
                  <a:ea typeface="Aileron Italics"/>
                  <a:cs typeface="Aileron Italics"/>
                  <a:sym typeface="Aileron Italics"/>
                </a:rPr>
                <a:t>Confusion Matrix</a:t>
              </a:r>
            </a:p>
          </p:txBody>
        </p:sp>
      </p:grpSp>
      <p:sp>
        <p:nvSpPr>
          <p:cNvPr name="Freeform 51" id="51"/>
          <p:cNvSpPr/>
          <p:nvPr/>
        </p:nvSpPr>
        <p:spPr>
          <a:xfrm flipH="false" flipV="false" rot="0">
            <a:off x="8784944" y="6766976"/>
            <a:ext cx="948969" cy="948969"/>
          </a:xfrm>
          <a:custGeom>
            <a:avLst/>
            <a:gdLst/>
            <a:ahLst/>
            <a:cxnLst/>
            <a:rect r="r" b="b" t="t" l="l"/>
            <a:pathLst>
              <a:path h="948969" w="948969">
                <a:moveTo>
                  <a:pt x="0" y="0"/>
                </a:moveTo>
                <a:lnTo>
                  <a:pt x="948969" y="0"/>
                </a:lnTo>
                <a:lnTo>
                  <a:pt x="948969" y="948968"/>
                </a:lnTo>
                <a:lnTo>
                  <a:pt x="0" y="94896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52" id="52"/>
          <p:cNvSpPr/>
          <p:nvPr/>
        </p:nvSpPr>
        <p:spPr>
          <a:xfrm flipH="false" flipV="false" rot="0">
            <a:off x="8263498" y="6980737"/>
            <a:ext cx="521447" cy="521447"/>
          </a:xfrm>
          <a:custGeom>
            <a:avLst/>
            <a:gdLst/>
            <a:ahLst/>
            <a:cxnLst/>
            <a:rect r="r" b="b" t="t" l="l"/>
            <a:pathLst>
              <a:path h="521447" w="521447">
                <a:moveTo>
                  <a:pt x="0" y="0"/>
                </a:moveTo>
                <a:lnTo>
                  <a:pt x="521446" y="0"/>
                </a:lnTo>
                <a:lnTo>
                  <a:pt x="521446" y="521446"/>
                </a:lnTo>
                <a:lnTo>
                  <a:pt x="0" y="52144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53" id="53"/>
          <p:cNvSpPr txBox="true"/>
          <p:nvPr/>
        </p:nvSpPr>
        <p:spPr>
          <a:xfrm rot="0">
            <a:off x="8335041" y="6984992"/>
            <a:ext cx="378360" cy="417685"/>
          </a:xfrm>
          <a:prstGeom prst="rect">
            <a:avLst/>
          </a:prstGeom>
        </p:spPr>
        <p:txBody>
          <a:bodyPr anchor="t" rtlCol="false" tIns="0" lIns="0" bIns="0" rIns="0">
            <a:spAutoFit/>
          </a:bodyPr>
          <a:lstStyle/>
          <a:p>
            <a:pPr algn="ctr">
              <a:lnSpc>
                <a:spcPts val="3428"/>
              </a:lnSpc>
            </a:pPr>
            <a:r>
              <a:rPr lang="en-US" sz="2116">
                <a:solidFill>
                  <a:srgbClr val="FFFFFF"/>
                </a:solidFill>
                <a:latin typeface="Aileron Bold"/>
                <a:ea typeface="Aileron Bold"/>
                <a:cs typeface="Aileron Bold"/>
                <a:sym typeface="Aileron Bold"/>
              </a:rPr>
              <a:t>5</a:t>
            </a:r>
          </a:p>
        </p:txBody>
      </p:sp>
      <p:sp>
        <p:nvSpPr>
          <p:cNvPr name="Freeform 54" id="54"/>
          <p:cNvSpPr/>
          <p:nvPr/>
        </p:nvSpPr>
        <p:spPr>
          <a:xfrm flipH="false" flipV="false" rot="0">
            <a:off x="8973739" y="6940342"/>
            <a:ext cx="602236" cy="602236"/>
          </a:xfrm>
          <a:custGeom>
            <a:avLst/>
            <a:gdLst/>
            <a:ahLst/>
            <a:cxnLst/>
            <a:rect r="r" b="b" t="t" l="l"/>
            <a:pathLst>
              <a:path h="602236" w="602236">
                <a:moveTo>
                  <a:pt x="0" y="0"/>
                </a:moveTo>
                <a:lnTo>
                  <a:pt x="602236" y="0"/>
                </a:lnTo>
                <a:lnTo>
                  <a:pt x="602236" y="602236"/>
                </a:lnTo>
                <a:lnTo>
                  <a:pt x="0" y="602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5" id="55"/>
          <p:cNvGrpSpPr/>
          <p:nvPr/>
        </p:nvGrpSpPr>
        <p:grpSpPr>
          <a:xfrm rot="0">
            <a:off x="477876" y="523428"/>
            <a:ext cx="6204472" cy="1348131"/>
            <a:chOff x="0" y="0"/>
            <a:chExt cx="8272629" cy="1797507"/>
          </a:xfrm>
        </p:grpSpPr>
        <p:sp>
          <p:nvSpPr>
            <p:cNvPr name="TextBox 56" id="56"/>
            <p:cNvSpPr txBox="true"/>
            <p:nvPr/>
          </p:nvSpPr>
          <p:spPr>
            <a:xfrm rot="0">
              <a:off x="0" y="-76200"/>
              <a:ext cx="8272629" cy="1070996"/>
            </a:xfrm>
            <a:prstGeom prst="rect">
              <a:avLst/>
            </a:prstGeom>
          </p:spPr>
          <p:txBody>
            <a:bodyPr anchor="t" rtlCol="false" tIns="0" lIns="0" bIns="0" rIns="0">
              <a:spAutoFit/>
            </a:bodyPr>
            <a:lstStyle/>
            <a:p>
              <a:pPr algn="l">
                <a:lnSpc>
                  <a:spcPts val="6690"/>
                </a:lnSpc>
              </a:pPr>
              <a:r>
                <a:rPr lang="en-US" sz="4919" spc="147">
                  <a:solidFill>
                    <a:srgbClr val="191919"/>
                  </a:solidFill>
                  <a:latin typeface="Aileron Bold"/>
                  <a:ea typeface="Aileron Bold"/>
                  <a:cs typeface="Aileron Bold"/>
                  <a:sym typeface="Aileron Bold"/>
                </a:rPr>
                <a:t>Modeling</a:t>
              </a:r>
            </a:p>
          </p:txBody>
        </p:sp>
        <p:sp>
          <p:nvSpPr>
            <p:cNvPr name="TextBox 57" id="57"/>
            <p:cNvSpPr txBox="true"/>
            <p:nvPr/>
          </p:nvSpPr>
          <p:spPr>
            <a:xfrm rot="0">
              <a:off x="0" y="1278255"/>
              <a:ext cx="8272629" cy="530823"/>
            </a:xfrm>
            <a:prstGeom prst="rect">
              <a:avLst/>
            </a:prstGeom>
          </p:spPr>
          <p:txBody>
            <a:bodyPr anchor="t" rtlCol="false" tIns="0" lIns="0" bIns="0" rIns="0">
              <a:spAutoFit/>
            </a:bodyPr>
            <a:lstStyle/>
            <a:p>
              <a:pPr algn="l">
                <a:lnSpc>
                  <a:spcPts val="3587"/>
                </a:lnSpc>
              </a:pPr>
              <a:r>
                <a:rPr lang="en-US" sz="2049" spc="102">
                  <a:solidFill>
                    <a:srgbClr val="191919"/>
                  </a:solidFill>
                  <a:latin typeface="Aileron"/>
                  <a:ea typeface="Aileron"/>
                  <a:cs typeface="Aileron"/>
                  <a:sym typeface="Aileron"/>
                </a:rPr>
                <a:t>Threshold Optimize</a:t>
              </a:r>
            </a:p>
          </p:txBody>
        </p:sp>
      </p:grpSp>
      <p:sp>
        <p:nvSpPr>
          <p:cNvPr name="Freeform 58" id="58"/>
          <p:cNvSpPr/>
          <p:nvPr/>
        </p:nvSpPr>
        <p:spPr>
          <a:xfrm flipH="false" flipV="false" rot="0">
            <a:off x="15919927" y="7741110"/>
            <a:ext cx="4107646" cy="3619863"/>
          </a:xfrm>
          <a:custGeom>
            <a:avLst/>
            <a:gdLst/>
            <a:ahLst/>
            <a:cxnLst/>
            <a:rect r="r" b="b" t="t" l="l"/>
            <a:pathLst>
              <a:path h="3619863" w="4107646">
                <a:moveTo>
                  <a:pt x="0" y="0"/>
                </a:moveTo>
                <a:lnTo>
                  <a:pt x="4107645" y="0"/>
                </a:lnTo>
                <a:lnTo>
                  <a:pt x="4107645" y="3619863"/>
                </a:lnTo>
                <a:lnTo>
                  <a:pt x="0" y="3619863"/>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59" id="59"/>
          <p:cNvSpPr/>
          <p:nvPr/>
        </p:nvSpPr>
        <p:spPr>
          <a:xfrm flipH="false" flipV="false" rot="0">
            <a:off x="15919927" y="8378712"/>
            <a:ext cx="2033730" cy="1759177"/>
          </a:xfrm>
          <a:custGeom>
            <a:avLst/>
            <a:gdLst/>
            <a:ahLst/>
            <a:cxnLst/>
            <a:rect r="r" b="b" t="t" l="l"/>
            <a:pathLst>
              <a:path h="1759177" w="2033730">
                <a:moveTo>
                  <a:pt x="0" y="0"/>
                </a:moveTo>
                <a:lnTo>
                  <a:pt x="2033730" y="0"/>
                </a:lnTo>
                <a:lnTo>
                  <a:pt x="2033730" y="1759176"/>
                </a:lnTo>
                <a:lnTo>
                  <a:pt x="0" y="1759176"/>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60" id="60"/>
          <p:cNvSpPr/>
          <p:nvPr/>
        </p:nvSpPr>
        <p:spPr>
          <a:xfrm flipH="false" flipV="false" rot="0">
            <a:off x="17484768" y="9415409"/>
            <a:ext cx="1283418" cy="1743183"/>
          </a:xfrm>
          <a:custGeom>
            <a:avLst/>
            <a:gdLst/>
            <a:ahLst/>
            <a:cxnLst/>
            <a:rect r="r" b="b" t="t" l="l"/>
            <a:pathLst>
              <a:path h="1743183" w="1283418">
                <a:moveTo>
                  <a:pt x="0" y="0"/>
                </a:moveTo>
                <a:lnTo>
                  <a:pt x="1283419" y="0"/>
                </a:lnTo>
                <a:lnTo>
                  <a:pt x="1283419" y="1743182"/>
                </a:lnTo>
                <a:lnTo>
                  <a:pt x="0" y="1743182"/>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7657991" y="3720679"/>
            <a:ext cx="3309612" cy="9525"/>
          </a:xfrm>
          <a:prstGeom prst="rect">
            <a:avLst/>
          </a:prstGeom>
          <a:solidFill>
            <a:srgbClr val="191919">
              <a:alpha val="12941"/>
            </a:srgbClr>
          </a:solidFill>
        </p:spPr>
      </p:sp>
      <p:sp>
        <p:nvSpPr>
          <p:cNvPr name="Freeform 3" id="3"/>
          <p:cNvSpPr/>
          <p:nvPr/>
        </p:nvSpPr>
        <p:spPr>
          <a:xfrm flipH="false" flipV="false" rot="0">
            <a:off x="8859619" y="1755714"/>
            <a:ext cx="953981" cy="953981"/>
          </a:xfrm>
          <a:custGeom>
            <a:avLst/>
            <a:gdLst/>
            <a:ahLst/>
            <a:cxnLst/>
            <a:rect r="r" b="b" t="t" l="l"/>
            <a:pathLst>
              <a:path h="953981" w="953981">
                <a:moveTo>
                  <a:pt x="0" y="0"/>
                </a:moveTo>
                <a:lnTo>
                  <a:pt x="953981" y="0"/>
                </a:lnTo>
                <a:lnTo>
                  <a:pt x="953981" y="953981"/>
                </a:lnTo>
                <a:lnTo>
                  <a:pt x="0" y="9539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064920" y="1929996"/>
            <a:ext cx="605417" cy="605417"/>
          </a:xfrm>
          <a:custGeom>
            <a:avLst/>
            <a:gdLst/>
            <a:ahLst/>
            <a:cxnLst/>
            <a:rect r="r" b="b" t="t" l="l"/>
            <a:pathLst>
              <a:path h="605417" w="605417">
                <a:moveTo>
                  <a:pt x="0" y="0"/>
                </a:moveTo>
                <a:lnTo>
                  <a:pt x="605417" y="0"/>
                </a:lnTo>
                <a:lnTo>
                  <a:pt x="605417" y="605417"/>
                </a:lnTo>
                <a:lnTo>
                  <a:pt x="0" y="605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787698" y="3410520"/>
            <a:ext cx="953981" cy="953981"/>
          </a:xfrm>
          <a:custGeom>
            <a:avLst/>
            <a:gdLst/>
            <a:ahLst/>
            <a:cxnLst/>
            <a:rect r="r" b="b" t="t" l="l"/>
            <a:pathLst>
              <a:path h="953981" w="953981">
                <a:moveTo>
                  <a:pt x="0" y="0"/>
                </a:moveTo>
                <a:lnTo>
                  <a:pt x="953981" y="0"/>
                </a:lnTo>
                <a:lnTo>
                  <a:pt x="953981" y="953981"/>
                </a:lnTo>
                <a:lnTo>
                  <a:pt x="0" y="9539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896519" y="5069351"/>
            <a:ext cx="953981" cy="953981"/>
          </a:xfrm>
          <a:custGeom>
            <a:avLst/>
            <a:gdLst/>
            <a:ahLst/>
            <a:cxnLst/>
            <a:rect r="r" b="b" t="t" l="l"/>
            <a:pathLst>
              <a:path h="953981" w="953981">
                <a:moveTo>
                  <a:pt x="0" y="0"/>
                </a:moveTo>
                <a:lnTo>
                  <a:pt x="953981" y="0"/>
                </a:lnTo>
                <a:lnTo>
                  <a:pt x="953981" y="953981"/>
                </a:lnTo>
                <a:lnTo>
                  <a:pt x="0" y="9539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8335419" y="1970604"/>
            <a:ext cx="524201" cy="524201"/>
          </a:xfrm>
          <a:custGeom>
            <a:avLst/>
            <a:gdLst/>
            <a:ahLst/>
            <a:cxnLst/>
            <a:rect r="r" b="b" t="t" l="l"/>
            <a:pathLst>
              <a:path h="524201" w="524201">
                <a:moveTo>
                  <a:pt x="0" y="0"/>
                </a:moveTo>
                <a:lnTo>
                  <a:pt x="524200" y="0"/>
                </a:lnTo>
                <a:lnTo>
                  <a:pt x="524200" y="524201"/>
                </a:lnTo>
                <a:lnTo>
                  <a:pt x="0" y="5242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263498" y="3625410"/>
            <a:ext cx="524201" cy="524201"/>
          </a:xfrm>
          <a:custGeom>
            <a:avLst/>
            <a:gdLst/>
            <a:ahLst/>
            <a:cxnLst/>
            <a:rect r="r" b="b" t="t" l="l"/>
            <a:pathLst>
              <a:path h="524201" w="524201">
                <a:moveTo>
                  <a:pt x="0" y="0"/>
                </a:moveTo>
                <a:lnTo>
                  <a:pt x="524200" y="0"/>
                </a:lnTo>
                <a:lnTo>
                  <a:pt x="524200" y="524201"/>
                </a:lnTo>
                <a:lnTo>
                  <a:pt x="0" y="5242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8372319" y="5274674"/>
            <a:ext cx="524201" cy="524201"/>
          </a:xfrm>
          <a:custGeom>
            <a:avLst/>
            <a:gdLst/>
            <a:ahLst/>
            <a:cxnLst/>
            <a:rect r="r" b="b" t="t" l="l"/>
            <a:pathLst>
              <a:path h="524201" w="524201">
                <a:moveTo>
                  <a:pt x="0" y="0"/>
                </a:moveTo>
                <a:lnTo>
                  <a:pt x="524200" y="0"/>
                </a:lnTo>
                <a:lnTo>
                  <a:pt x="524200" y="524201"/>
                </a:lnTo>
                <a:lnTo>
                  <a:pt x="0" y="5242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8977490" y="3584802"/>
            <a:ext cx="605417" cy="605417"/>
          </a:xfrm>
          <a:custGeom>
            <a:avLst/>
            <a:gdLst/>
            <a:ahLst/>
            <a:cxnLst/>
            <a:rect r="r" b="b" t="t" l="l"/>
            <a:pathLst>
              <a:path h="605417" w="605417">
                <a:moveTo>
                  <a:pt x="0" y="0"/>
                </a:moveTo>
                <a:lnTo>
                  <a:pt x="605416" y="0"/>
                </a:lnTo>
                <a:lnTo>
                  <a:pt x="605416" y="605417"/>
                </a:lnTo>
                <a:lnTo>
                  <a:pt x="0" y="605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070801" y="5234066"/>
            <a:ext cx="605417" cy="605417"/>
          </a:xfrm>
          <a:custGeom>
            <a:avLst/>
            <a:gdLst/>
            <a:ahLst/>
            <a:cxnLst/>
            <a:rect r="r" b="b" t="t" l="l"/>
            <a:pathLst>
              <a:path h="605417" w="605417">
                <a:moveTo>
                  <a:pt x="0" y="0"/>
                </a:moveTo>
                <a:lnTo>
                  <a:pt x="605417" y="0"/>
                </a:lnTo>
                <a:lnTo>
                  <a:pt x="605417" y="605417"/>
                </a:lnTo>
                <a:lnTo>
                  <a:pt x="0" y="605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5919927" y="7741110"/>
            <a:ext cx="4107646" cy="3619863"/>
          </a:xfrm>
          <a:custGeom>
            <a:avLst/>
            <a:gdLst/>
            <a:ahLst/>
            <a:cxnLst/>
            <a:rect r="r" b="b" t="t" l="l"/>
            <a:pathLst>
              <a:path h="3619863" w="4107646">
                <a:moveTo>
                  <a:pt x="0" y="0"/>
                </a:moveTo>
                <a:lnTo>
                  <a:pt x="4107645" y="0"/>
                </a:lnTo>
                <a:lnTo>
                  <a:pt x="4107645" y="3619863"/>
                </a:lnTo>
                <a:lnTo>
                  <a:pt x="0" y="36198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5919927" y="8378712"/>
            <a:ext cx="2033730" cy="1759177"/>
          </a:xfrm>
          <a:custGeom>
            <a:avLst/>
            <a:gdLst/>
            <a:ahLst/>
            <a:cxnLst/>
            <a:rect r="r" b="b" t="t" l="l"/>
            <a:pathLst>
              <a:path h="1759177" w="2033730">
                <a:moveTo>
                  <a:pt x="0" y="0"/>
                </a:moveTo>
                <a:lnTo>
                  <a:pt x="2033730" y="0"/>
                </a:lnTo>
                <a:lnTo>
                  <a:pt x="2033730" y="1759176"/>
                </a:lnTo>
                <a:lnTo>
                  <a:pt x="0" y="17591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7484768" y="9415409"/>
            <a:ext cx="1283418" cy="1743183"/>
          </a:xfrm>
          <a:custGeom>
            <a:avLst/>
            <a:gdLst/>
            <a:ahLst/>
            <a:cxnLst/>
            <a:rect r="r" b="b" t="t" l="l"/>
            <a:pathLst>
              <a:path h="1743183" w="1283418">
                <a:moveTo>
                  <a:pt x="0" y="0"/>
                </a:moveTo>
                <a:lnTo>
                  <a:pt x="1283419" y="0"/>
                </a:lnTo>
                <a:lnTo>
                  <a:pt x="1283419" y="1743182"/>
                </a:lnTo>
                <a:lnTo>
                  <a:pt x="0" y="1743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5" id="15"/>
          <p:cNvSpPr txBox="true"/>
          <p:nvPr/>
        </p:nvSpPr>
        <p:spPr>
          <a:xfrm rot="0">
            <a:off x="8407340" y="1975386"/>
            <a:ext cx="380358" cy="419388"/>
          </a:xfrm>
          <a:prstGeom prst="rect">
            <a:avLst/>
          </a:prstGeom>
        </p:spPr>
        <p:txBody>
          <a:bodyPr anchor="t" rtlCol="false" tIns="0" lIns="0" bIns="0" rIns="0">
            <a:spAutoFit/>
          </a:bodyPr>
          <a:lstStyle/>
          <a:p>
            <a:pPr algn="ctr">
              <a:lnSpc>
                <a:spcPts val="3446"/>
              </a:lnSpc>
            </a:pPr>
            <a:r>
              <a:rPr lang="en-US" sz="2127">
                <a:solidFill>
                  <a:srgbClr val="FFFFFF"/>
                </a:solidFill>
                <a:latin typeface="Aileron Bold"/>
                <a:ea typeface="Aileron Bold"/>
                <a:cs typeface="Aileron Bold"/>
                <a:sym typeface="Aileron Bold"/>
              </a:rPr>
              <a:t>1</a:t>
            </a:r>
          </a:p>
        </p:txBody>
      </p:sp>
      <p:sp>
        <p:nvSpPr>
          <p:cNvPr name="TextBox 16" id="16"/>
          <p:cNvSpPr txBox="true"/>
          <p:nvPr/>
        </p:nvSpPr>
        <p:spPr>
          <a:xfrm rot="0">
            <a:off x="8335419" y="3630192"/>
            <a:ext cx="380358" cy="419388"/>
          </a:xfrm>
          <a:prstGeom prst="rect">
            <a:avLst/>
          </a:prstGeom>
        </p:spPr>
        <p:txBody>
          <a:bodyPr anchor="t" rtlCol="false" tIns="0" lIns="0" bIns="0" rIns="0">
            <a:spAutoFit/>
          </a:bodyPr>
          <a:lstStyle/>
          <a:p>
            <a:pPr algn="ctr">
              <a:lnSpc>
                <a:spcPts val="3446"/>
              </a:lnSpc>
            </a:pPr>
            <a:r>
              <a:rPr lang="en-US" sz="2127">
                <a:solidFill>
                  <a:srgbClr val="FFFFFF"/>
                </a:solidFill>
                <a:latin typeface="Aileron Bold"/>
                <a:ea typeface="Aileron Bold"/>
                <a:cs typeface="Aileron Bold"/>
                <a:sym typeface="Aileron Bold"/>
              </a:rPr>
              <a:t>2</a:t>
            </a:r>
          </a:p>
        </p:txBody>
      </p:sp>
      <p:sp>
        <p:nvSpPr>
          <p:cNvPr name="TextBox 17" id="17"/>
          <p:cNvSpPr txBox="true"/>
          <p:nvPr/>
        </p:nvSpPr>
        <p:spPr>
          <a:xfrm rot="0">
            <a:off x="8444240" y="5279455"/>
            <a:ext cx="380358" cy="419388"/>
          </a:xfrm>
          <a:prstGeom prst="rect">
            <a:avLst/>
          </a:prstGeom>
        </p:spPr>
        <p:txBody>
          <a:bodyPr anchor="t" rtlCol="false" tIns="0" lIns="0" bIns="0" rIns="0">
            <a:spAutoFit/>
          </a:bodyPr>
          <a:lstStyle/>
          <a:p>
            <a:pPr algn="ctr">
              <a:lnSpc>
                <a:spcPts val="3446"/>
              </a:lnSpc>
            </a:pPr>
            <a:r>
              <a:rPr lang="en-US" sz="2127">
                <a:solidFill>
                  <a:srgbClr val="FFFFFF"/>
                </a:solidFill>
                <a:latin typeface="Aileron Bold"/>
                <a:ea typeface="Aileron Bold"/>
                <a:cs typeface="Aileron Bold"/>
                <a:sym typeface="Aileron Bold"/>
              </a:rPr>
              <a:t>3</a:t>
            </a:r>
          </a:p>
        </p:txBody>
      </p:sp>
      <p:grpSp>
        <p:nvGrpSpPr>
          <p:cNvPr name="Group 18" id="18"/>
          <p:cNvGrpSpPr/>
          <p:nvPr/>
        </p:nvGrpSpPr>
        <p:grpSpPr>
          <a:xfrm rot="0">
            <a:off x="10172922" y="1929996"/>
            <a:ext cx="7311847" cy="794470"/>
            <a:chOff x="0" y="0"/>
            <a:chExt cx="9749129" cy="1059293"/>
          </a:xfrm>
        </p:grpSpPr>
        <p:sp>
          <p:nvSpPr>
            <p:cNvPr name="TextBox 19" id="19"/>
            <p:cNvSpPr txBox="true"/>
            <p:nvPr/>
          </p:nvSpPr>
          <p:spPr>
            <a:xfrm rot="0">
              <a:off x="0" y="592692"/>
              <a:ext cx="9749129" cy="414445"/>
            </a:xfrm>
            <a:prstGeom prst="rect">
              <a:avLst/>
            </a:prstGeom>
          </p:spPr>
          <p:txBody>
            <a:bodyPr anchor="t" rtlCol="false" tIns="0" lIns="0" bIns="0" rIns="0">
              <a:spAutoFit/>
            </a:bodyPr>
            <a:lstStyle/>
            <a:p>
              <a:pPr algn="just">
                <a:lnSpc>
                  <a:spcPts val="2891"/>
                </a:lnSpc>
              </a:pPr>
            </a:p>
          </p:txBody>
        </p:sp>
        <p:sp>
          <p:nvSpPr>
            <p:cNvPr name="TextBox 20" id="20"/>
            <p:cNvSpPr txBox="true"/>
            <p:nvPr/>
          </p:nvSpPr>
          <p:spPr>
            <a:xfrm rot="0">
              <a:off x="0" y="-99940"/>
              <a:ext cx="9749129" cy="518053"/>
            </a:xfrm>
            <a:prstGeom prst="rect">
              <a:avLst/>
            </a:prstGeom>
          </p:spPr>
          <p:txBody>
            <a:bodyPr anchor="t" rtlCol="false" tIns="0" lIns="0" bIns="0" rIns="0">
              <a:spAutoFit/>
            </a:bodyPr>
            <a:lstStyle/>
            <a:p>
              <a:pPr algn="l">
                <a:lnSpc>
                  <a:spcPts val="3446"/>
                </a:lnSpc>
              </a:pPr>
              <a:r>
                <a:rPr lang="en-US" sz="2127" spc="191">
                  <a:solidFill>
                    <a:srgbClr val="191919"/>
                  </a:solidFill>
                  <a:latin typeface="Aileron Italics"/>
                  <a:ea typeface="Aileron Italics"/>
                  <a:cs typeface="Aileron Italics"/>
                  <a:sym typeface="Aileron Italics"/>
                </a:rPr>
                <a:t>Initial Model Training</a:t>
              </a:r>
            </a:p>
          </p:txBody>
        </p:sp>
      </p:grpSp>
      <p:grpSp>
        <p:nvGrpSpPr>
          <p:cNvPr name="Group 21" id="21"/>
          <p:cNvGrpSpPr/>
          <p:nvPr/>
        </p:nvGrpSpPr>
        <p:grpSpPr>
          <a:xfrm rot="0">
            <a:off x="10172922" y="3634935"/>
            <a:ext cx="7311847" cy="720723"/>
            <a:chOff x="0" y="0"/>
            <a:chExt cx="9749129" cy="960964"/>
          </a:xfrm>
        </p:grpSpPr>
        <p:sp>
          <p:nvSpPr>
            <p:cNvPr name="TextBox 22" id="22"/>
            <p:cNvSpPr txBox="true"/>
            <p:nvPr/>
          </p:nvSpPr>
          <p:spPr>
            <a:xfrm rot="0">
              <a:off x="0" y="529134"/>
              <a:ext cx="9749129" cy="433706"/>
            </a:xfrm>
            <a:prstGeom prst="rect">
              <a:avLst/>
            </a:prstGeom>
          </p:spPr>
          <p:txBody>
            <a:bodyPr anchor="t" rtlCol="false" tIns="0" lIns="0" bIns="0" rIns="0">
              <a:spAutoFit/>
            </a:bodyPr>
            <a:lstStyle/>
            <a:p>
              <a:pPr algn="l">
                <a:lnSpc>
                  <a:spcPts val="2947"/>
                </a:lnSpc>
              </a:pPr>
            </a:p>
          </p:txBody>
        </p:sp>
        <p:sp>
          <p:nvSpPr>
            <p:cNvPr name="TextBox 23" id="23"/>
            <p:cNvSpPr txBox="true"/>
            <p:nvPr/>
          </p:nvSpPr>
          <p:spPr>
            <a:xfrm rot="0">
              <a:off x="0" y="-99940"/>
              <a:ext cx="9749129" cy="518053"/>
            </a:xfrm>
            <a:prstGeom prst="rect">
              <a:avLst/>
            </a:prstGeom>
          </p:spPr>
          <p:txBody>
            <a:bodyPr anchor="t" rtlCol="false" tIns="0" lIns="0" bIns="0" rIns="0">
              <a:spAutoFit/>
            </a:bodyPr>
            <a:lstStyle/>
            <a:p>
              <a:pPr algn="l">
                <a:lnSpc>
                  <a:spcPts val="3446"/>
                </a:lnSpc>
              </a:pPr>
              <a:r>
                <a:rPr lang="en-US" sz="2127" spc="191">
                  <a:solidFill>
                    <a:srgbClr val="191919"/>
                  </a:solidFill>
                  <a:latin typeface="Aileron Italics"/>
                  <a:ea typeface="Aileron Italics"/>
                  <a:cs typeface="Aileron Italics"/>
                  <a:sym typeface="Aileron Italics"/>
                </a:rPr>
                <a:t>Hyperparameter Tuning</a:t>
              </a:r>
            </a:p>
          </p:txBody>
        </p:sp>
      </p:grpSp>
      <p:grpSp>
        <p:nvGrpSpPr>
          <p:cNvPr name="Group 24" id="24"/>
          <p:cNvGrpSpPr/>
          <p:nvPr/>
        </p:nvGrpSpPr>
        <p:grpSpPr>
          <a:xfrm rot="0">
            <a:off x="10137901" y="5374705"/>
            <a:ext cx="7311847" cy="695005"/>
            <a:chOff x="0" y="0"/>
            <a:chExt cx="9749129" cy="926674"/>
          </a:xfrm>
        </p:grpSpPr>
        <p:sp>
          <p:nvSpPr>
            <p:cNvPr name="TextBox 25" id="25"/>
            <p:cNvSpPr txBox="true"/>
            <p:nvPr/>
          </p:nvSpPr>
          <p:spPr>
            <a:xfrm rot="0">
              <a:off x="0" y="538659"/>
              <a:ext cx="9749129" cy="389891"/>
            </a:xfrm>
            <a:prstGeom prst="rect">
              <a:avLst/>
            </a:prstGeom>
          </p:spPr>
          <p:txBody>
            <a:bodyPr anchor="t" rtlCol="false" tIns="0" lIns="0" bIns="0" rIns="0">
              <a:spAutoFit/>
            </a:bodyPr>
            <a:lstStyle/>
            <a:p>
              <a:pPr algn="l">
                <a:lnSpc>
                  <a:spcPts val="2636"/>
                </a:lnSpc>
              </a:pPr>
            </a:p>
          </p:txBody>
        </p:sp>
        <p:sp>
          <p:nvSpPr>
            <p:cNvPr name="TextBox 26" id="26"/>
            <p:cNvSpPr txBox="true"/>
            <p:nvPr/>
          </p:nvSpPr>
          <p:spPr>
            <a:xfrm rot="0">
              <a:off x="0" y="-99940"/>
              <a:ext cx="9749129" cy="518053"/>
            </a:xfrm>
            <a:prstGeom prst="rect">
              <a:avLst/>
            </a:prstGeom>
          </p:spPr>
          <p:txBody>
            <a:bodyPr anchor="t" rtlCol="false" tIns="0" lIns="0" bIns="0" rIns="0">
              <a:spAutoFit/>
            </a:bodyPr>
            <a:lstStyle/>
            <a:p>
              <a:pPr algn="l">
                <a:lnSpc>
                  <a:spcPts val="3446"/>
                </a:lnSpc>
              </a:pPr>
              <a:r>
                <a:rPr lang="en-US" sz="2127" spc="191">
                  <a:solidFill>
                    <a:srgbClr val="191919"/>
                  </a:solidFill>
                  <a:latin typeface="Aileron Italics"/>
                  <a:ea typeface="Aileron Italics"/>
                  <a:cs typeface="Aileron Italics"/>
                  <a:sym typeface="Aileron Italics"/>
                </a:rPr>
                <a:t>Predict with Optimal Threshold</a:t>
              </a:r>
            </a:p>
          </p:txBody>
        </p:sp>
      </p:grpSp>
      <p:grpSp>
        <p:nvGrpSpPr>
          <p:cNvPr name="Group 27" id="27"/>
          <p:cNvGrpSpPr/>
          <p:nvPr/>
        </p:nvGrpSpPr>
        <p:grpSpPr>
          <a:xfrm rot="0">
            <a:off x="363576" y="2724941"/>
            <a:ext cx="7309372" cy="2649765"/>
            <a:chOff x="0" y="0"/>
            <a:chExt cx="9745829" cy="3533019"/>
          </a:xfrm>
        </p:grpSpPr>
        <p:sp>
          <p:nvSpPr>
            <p:cNvPr name="TextBox 28" id="28"/>
            <p:cNvSpPr txBox="true"/>
            <p:nvPr/>
          </p:nvSpPr>
          <p:spPr>
            <a:xfrm rot="0">
              <a:off x="0" y="-76200"/>
              <a:ext cx="9745829" cy="2199078"/>
            </a:xfrm>
            <a:prstGeom prst="rect">
              <a:avLst/>
            </a:prstGeom>
          </p:spPr>
          <p:txBody>
            <a:bodyPr anchor="t" rtlCol="false" tIns="0" lIns="0" bIns="0" rIns="0">
              <a:spAutoFit/>
            </a:bodyPr>
            <a:lstStyle/>
            <a:p>
              <a:pPr algn="l">
                <a:lnSpc>
                  <a:spcPts val="6690"/>
                </a:lnSpc>
              </a:pPr>
              <a:r>
                <a:rPr lang="en-US" sz="4919" spc="147">
                  <a:solidFill>
                    <a:srgbClr val="191919"/>
                  </a:solidFill>
                  <a:latin typeface="Aileron Bold"/>
                  <a:ea typeface="Aileron Bold"/>
                  <a:cs typeface="Aileron Bold"/>
                  <a:sym typeface="Aileron Bold"/>
                </a:rPr>
                <a:t>How GradientBoosting Final Works?</a:t>
              </a:r>
            </a:p>
          </p:txBody>
        </p:sp>
        <p:sp>
          <p:nvSpPr>
            <p:cNvPr name="TextBox 29" id="29"/>
            <p:cNvSpPr txBox="true"/>
            <p:nvPr/>
          </p:nvSpPr>
          <p:spPr>
            <a:xfrm rot="0">
              <a:off x="0" y="2406337"/>
              <a:ext cx="9745829" cy="1138252"/>
            </a:xfrm>
            <a:prstGeom prst="rect">
              <a:avLst/>
            </a:prstGeom>
          </p:spPr>
          <p:txBody>
            <a:bodyPr anchor="t" rtlCol="false" tIns="0" lIns="0" bIns="0" rIns="0">
              <a:spAutoFit/>
            </a:bodyPr>
            <a:lstStyle/>
            <a:p>
              <a:pPr algn="l">
                <a:lnSpc>
                  <a:spcPts val="3587"/>
                </a:lnSpc>
              </a:pPr>
              <a:r>
                <a:rPr lang="en-US" sz="2049" spc="102">
                  <a:solidFill>
                    <a:srgbClr val="191919"/>
                  </a:solidFill>
                  <a:latin typeface="Aileron Bold"/>
                  <a:ea typeface="Aileron Bold"/>
                  <a:cs typeface="Aileron Bold"/>
                  <a:sym typeface="Aileron Bold"/>
                </a:rPr>
                <a:t>Explanation of the Final Model and its Optimization</a:t>
              </a:r>
            </a:p>
            <a:p>
              <a:pPr algn="l">
                <a:lnSpc>
                  <a:spcPts val="3587"/>
                </a:lnSpc>
              </a:pPr>
            </a:p>
          </p:txBody>
        </p:sp>
      </p:grpSp>
      <p:grpSp>
        <p:nvGrpSpPr>
          <p:cNvPr name="Group 30" id="30"/>
          <p:cNvGrpSpPr/>
          <p:nvPr/>
        </p:nvGrpSpPr>
        <p:grpSpPr>
          <a:xfrm rot="0">
            <a:off x="656910" y="6755511"/>
            <a:ext cx="15706963" cy="1623201"/>
            <a:chOff x="0" y="0"/>
            <a:chExt cx="4136813" cy="427510"/>
          </a:xfrm>
        </p:grpSpPr>
        <p:sp>
          <p:nvSpPr>
            <p:cNvPr name="Freeform 31" id="31"/>
            <p:cNvSpPr/>
            <p:nvPr/>
          </p:nvSpPr>
          <p:spPr>
            <a:xfrm flipH="false" flipV="false" rot="0">
              <a:off x="0" y="0"/>
              <a:ext cx="4136813" cy="427510"/>
            </a:xfrm>
            <a:custGeom>
              <a:avLst/>
              <a:gdLst/>
              <a:ahLst/>
              <a:cxnLst/>
              <a:rect r="r" b="b" t="t" l="l"/>
              <a:pathLst>
                <a:path h="427510" w="4136813">
                  <a:moveTo>
                    <a:pt x="0" y="0"/>
                  </a:moveTo>
                  <a:lnTo>
                    <a:pt x="4136813" y="0"/>
                  </a:lnTo>
                  <a:lnTo>
                    <a:pt x="4136813" y="427510"/>
                  </a:lnTo>
                  <a:lnTo>
                    <a:pt x="0" y="427510"/>
                  </a:lnTo>
                  <a:close/>
                </a:path>
              </a:pathLst>
            </a:custGeom>
            <a:solidFill>
              <a:srgbClr val="000000">
                <a:alpha val="0"/>
              </a:srgbClr>
            </a:solidFill>
            <a:ln w="38100" cap="sq">
              <a:solidFill>
                <a:srgbClr val="F73F5E"/>
              </a:solidFill>
              <a:prstDash val="solid"/>
              <a:miter/>
            </a:ln>
          </p:spPr>
        </p:sp>
        <p:sp>
          <p:nvSpPr>
            <p:cNvPr name="TextBox 32" id="32"/>
            <p:cNvSpPr txBox="true"/>
            <p:nvPr/>
          </p:nvSpPr>
          <p:spPr>
            <a:xfrm>
              <a:off x="0" y="-28575"/>
              <a:ext cx="4136813" cy="456085"/>
            </a:xfrm>
            <a:prstGeom prst="rect">
              <a:avLst/>
            </a:prstGeom>
          </p:spPr>
          <p:txBody>
            <a:bodyPr anchor="ctr" rtlCol="false" tIns="50800" lIns="50800" bIns="50800" rIns="50800"/>
            <a:lstStyle/>
            <a:p>
              <a:pPr algn="ctr">
                <a:lnSpc>
                  <a:spcPts val="2969"/>
                </a:lnSpc>
              </a:pPr>
            </a:p>
          </p:txBody>
        </p:sp>
      </p:grpSp>
      <p:sp>
        <p:nvSpPr>
          <p:cNvPr name="TextBox 33" id="33"/>
          <p:cNvSpPr txBox="true"/>
          <p:nvPr/>
        </p:nvSpPr>
        <p:spPr>
          <a:xfrm rot="0">
            <a:off x="896632" y="7041261"/>
            <a:ext cx="15095216" cy="1313974"/>
          </a:xfrm>
          <a:prstGeom prst="rect">
            <a:avLst/>
          </a:prstGeom>
        </p:spPr>
        <p:txBody>
          <a:bodyPr anchor="t" rtlCol="false" tIns="0" lIns="0" bIns="0" rIns="0">
            <a:spAutoFit/>
          </a:bodyPr>
          <a:lstStyle/>
          <a:p>
            <a:pPr algn="just">
              <a:lnSpc>
                <a:spcPts val="2636"/>
              </a:lnSpc>
            </a:pPr>
            <a:r>
              <a:rPr lang="en-US" sz="1506" spc="75">
                <a:solidFill>
                  <a:srgbClr val="191919"/>
                </a:solidFill>
                <a:latin typeface="Aileron"/>
                <a:ea typeface="Aileron"/>
                <a:cs typeface="Aileron"/>
                <a:sym typeface="Aileron"/>
              </a:rPr>
              <a:t>The Gradient Boosting Classifier works by sequentially building an ensemble of decision trees, each correcting the errors of its predecessors. In our project, after benchmarking and identifying it as the best model, we optimized it through hyperparameter tuning and threshold adjustment. This comprehensive approach ensured that we achieved the highest precision, meeting the business objectives of reducing marketing waste and increasing conversion rates.</a:t>
            </a:r>
          </a:p>
          <a:p>
            <a:pPr algn="just">
              <a:lnSpc>
                <a:spcPts val="2636"/>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19927" y="7741110"/>
            <a:ext cx="4107646" cy="3619863"/>
          </a:xfrm>
          <a:custGeom>
            <a:avLst/>
            <a:gdLst/>
            <a:ahLst/>
            <a:cxnLst/>
            <a:rect r="r" b="b" t="t" l="l"/>
            <a:pathLst>
              <a:path h="3619863" w="4107646">
                <a:moveTo>
                  <a:pt x="0" y="0"/>
                </a:moveTo>
                <a:lnTo>
                  <a:pt x="4107645" y="0"/>
                </a:lnTo>
                <a:lnTo>
                  <a:pt x="4107645" y="3619863"/>
                </a:lnTo>
                <a:lnTo>
                  <a:pt x="0" y="3619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19927" y="8378712"/>
            <a:ext cx="2033730" cy="1759177"/>
          </a:xfrm>
          <a:custGeom>
            <a:avLst/>
            <a:gdLst/>
            <a:ahLst/>
            <a:cxnLst/>
            <a:rect r="r" b="b" t="t" l="l"/>
            <a:pathLst>
              <a:path h="1759177" w="2033730">
                <a:moveTo>
                  <a:pt x="0" y="0"/>
                </a:moveTo>
                <a:lnTo>
                  <a:pt x="2033730" y="0"/>
                </a:lnTo>
                <a:lnTo>
                  <a:pt x="2033730" y="1759176"/>
                </a:lnTo>
                <a:lnTo>
                  <a:pt x="0" y="17591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484768" y="9415409"/>
            <a:ext cx="1283418" cy="1743183"/>
          </a:xfrm>
          <a:custGeom>
            <a:avLst/>
            <a:gdLst/>
            <a:ahLst/>
            <a:cxnLst/>
            <a:rect r="r" b="b" t="t" l="l"/>
            <a:pathLst>
              <a:path h="1743183" w="1283418">
                <a:moveTo>
                  <a:pt x="0" y="0"/>
                </a:moveTo>
                <a:lnTo>
                  <a:pt x="1283419" y="0"/>
                </a:lnTo>
                <a:lnTo>
                  <a:pt x="1283419" y="1743182"/>
                </a:lnTo>
                <a:lnTo>
                  <a:pt x="0" y="1743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926698" y="2677612"/>
            <a:ext cx="5347689" cy="6580688"/>
          </a:xfrm>
          <a:custGeom>
            <a:avLst/>
            <a:gdLst/>
            <a:ahLst/>
            <a:cxnLst/>
            <a:rect r="r" b="b" t="t" l="l"/>
            <a:pathLst>
              <a:path h="6580688" w="5347689">
                <a:moveTo>
                  <a:pt x="0" y="0"/>
                </a:moveTo>
                <a:lnTo>
                  <a:pt x="5347690" y="0"/>
                </a:lnTo>
                <a:lnTo>
                  <a:pt x="5347690" y="6580688"/>
                </a:lnTo>
                <a:lnTo>
                  <a:pt x="0" y="6580688"/>
                </a:lnTo>
                <a:lnTo>
                  <a:pt x="0" y="0"/>
                </a:lnTo>
                <a:close/>
              </a:path>
            </a:pathLst>
          </a:custGeom>
          <a:blipFill>
            <a:blip r:embed="rId8"/>
            <a:stretch>
              <a:fillRect l="0" t="0" r="0" b="0"/>
            </a:stretch>
          </a:blipFill>
        </p:spPr>
      </p:sp>
      <p:sp>
        <p:nvSpPr>
          <p:cNvPr name="Freeform 6" id="6"/>
          <p:cNvSpPr/>
          <p:nvPr/>
        </p:nvSpPr>
        <p:spPr>
          <a:xfrm flipH="false" flipV="false" rot="0">
            <a:off x="1028700" y="2955267"/>
            <a:ext cx="7693845" cy="6460142"/>
          </a:xfrm>
          <a:custGeom>
            <a:avLst/>
            <a:gdLst/>
            <a:ahLst/>
            <a:cxnLst/>
            <a:rect r="r" b="b" t="t" l="l"/>
            <a:pathLst>
              <a:path h="6460142" w="7693845">
                <a:moveTo>
                  <a:pt x="0" y="0"/>
                </a:moveTo>
                <a:lnTo>
                  <a:pt x="7693845" y="0"/>
                </a:lnTo>
                <a:lnTo>
                  <a:pt x="7693845" y="6460142"/>
                </a:lnTo>
                <a:lnTo>
                  <a:pt x="0" y="6460142"/>
                </a:lnTo>
                <a:lnTo>
                  <a:pt x="0" y="0"/>
                </a:lnTo>
                <a:close/>
              </a:path>
            </a:pathLst>
          </a:custGeom>
          <a:blipFill>
            <a:blip r:embed="rId9"/>
            <a:stretch>
              <a:fillRect l="0" t="0" r="-53168" b="0"/>
            </a:stretch>
          </a:blipFill>
        </p:spPr>
      </p:sp>
      <p:grpSp>
        <p:nvGrpSpPr>
          <p:cNvPr name="Group 7" id="7"/>
          <p:cNvGrpSpPr/>
          <p:nvPr/>
        </p:nvGrpSpPr>
        <p:grpSpPr>
          <a:xfrm rot="0">
            <a:off x="477876" y="523428"/>
            <a:ext cx="6204472" cy="1348131"/>
            <a:chOff x="0" y="0"/>
            <a:chExt cx="8272629" cy="1797507"/>
          </a:xfrm>
        </p:grpSpPr>
        <p:sp>
          <p:nvSpPr>
            <p:cNvPr name="TextBox 8" id="8"/>
            <p:cNvSpPr txBox="true"/>
            <p:nvPr/>
          </p:nvSpPr>
          <p:spPr>
            <a:xfrm rot="0">
              <a:off x="0" y="-76200"/>
              <a:ext cx="8272629" cy="1070996"/>
            </a:xfrm>
            <a:prstGeom prst="rect">
              <a:avLst/>
            </a:prstGeom>
          </p:spPr>
          <p:txBody>
            <a:bodyPr anchor="t" rtlCol="false" tIns="0" lIns="0" bIns="0" rIns="0">
              <a:spAutoFit/>
            </a:bodyPr>
            <a:lstStyle/>
            <a:p>
              <a:pPr algn="l">
                <a:lnSpc>
                  <a:spcPts val="6690"/>
                </a:lnSpc>
              </a:pPr>
              <a:r>
                <a:rPr lang="en-US" sz="4919" spc="147">
                  <a:solidFill>
                    <a:srgbClr val="191919"/>
                  </a:solidFill>
                  <a:latin typeface="Aileron Bold"/>
                  <a:ea typeface="Aileron Bold"/>
                  <a:cs typeface="Aileron Bold"/>
                  <a:sym typeface="Aileron Bold"/>
                </a:rPr>
                <a:t>Feature Importance</a:t>
              </a:r>
            </a:p>
          </p:txBody>
        </p:sp>
        <p:sp>
          <p:nvSpPr>
            <p:cNvPr name="TextBox 9" id="9"/>
            <p:cNvSpPr txBox="true"/>
            <p:nvPr/>
          </p:nvSpPr>
          <p:spPr>
            <a:xfrm rot="0">
              <a:off x="0" y="1278255"/>
              <a:ext cx="8272629" cy="530823"/>
            </a:xfrm>
            <a:prstGeom prst="rect">
              <a:avLst/>
            </a:prstGeom>
          </p:spPr>
          <p:txBody>
            <a:bodyPr anchor="t" rtlCol="false" tIns="0" lIns="0" bIns="0" rIns="0">
              <a:spAutoFit/>
            </a:bodyPr>
            <a:lstStyle/>
            <a:p>
              <a:pPr algn="l">
                <a:lnSpc>
                  <a:spcPts val="3587"/>
                </a:lnSpc>
              </a:pPr>
              <a:r>
                <a:rPr lang="en-US" sz="2049" spc="102">
                  <a:solidFill>
                    <a:srgbClr val="191919"/>
                  </a:solidFill>
                  <a:latin typeface="Aileron"/>
                  <a:ea typeface="Aileron"/>
                  <a:cs typeface="Aileron"/>
                  <a:sym typeface="Aileron"/>
                </a:rPr>
                <a:t>Threshold Optimize</a:t>
              </a:r>
            </a:p>
          </p:txBody>
        </p:sp>
      </p:grpSp>
      <p:grpSp>
        <p:nvGrpSpPr>
          <p:cNvPr name="Group 10" id="10"/>
          <p:cNvGrpSpPr/>
          <p:nvPr/>
        </p:nvGrpSpPr>
        <p:grpSpPr>
          <a:xfrm rot="0">
            <a:off x="10926698" y="4680310"/>
            <a:ext cx="5347689" cy="1259071"/>
            <a:chOff x="0" y="0"/>
            <a:chExt cx="1408445" cy="331607"/>
          </a:xfrm>
        </p:grpSpPr>
        <p:sp>
          <p:nvSpPr>
            <p:cNvPr name="Freeform 11" id="11"/>
            <p:cNvSpPr/>
            <p:nvPr/>
          </p:nvSpPr>
          <p:spPr>
            <a:xfrm flipH="false" flipV="false" rot="0">
              <a:off x="0" y="0"/>
              <a:ext cx="1408445" cy="331607"/>
            </a:xfrm>
            <a:custGeom>
              <a:avLst/>
              <a:gdLst/>
              <a:ahLst/>
              <a:cxnLst/>
              <a:rect r="r" b="b" t="t" l="l"/>
              <a:pathLst>
                <a:path h="331607" w="1408445">
                  <a:moveTo>
                    <a:pt x="0" y="0"/>
                  </a:moveTo>
                  <a:lnTo>
                    <a:pt x="1408445" y="0"/>
                  </a:lnTo>
                  <a:lnTo>
                    <a:pt x="1408445" y="331607"/>
                  </a:lnTo>
                  <a:lnTo>
                    <a:pt x="0" y="331607"/>
                  </a:lnTo>
                  <a:close/>
                </a:path>
              </a:pathLst>
            </a:custGeom>
            <a:solidFill>
              <a:srgbClr val="000000">
                <a:alpha val="0"/>
              </a:srgbClr>
            </a:solidFill>
            <a:ln w="38100" cap="sq">
              <a:solidFill>
                <a:srgbClr val="F73F5E"/>
              </a:solidFill>
              <a:prstDash val="solid"/>
              <a:miter/>
            </a:ln>
          </p:spPr>
        </p:sp>
        <p:sp>
          <p:nvSpPr>
            <p:cNvPr name="TextBox 12" id="12"/>
            <p:cNvSpPr txBox="true"/>
            <p:nvPr/>
          </p:nvSpPr>
          <p:spPr>
            <a:xfrm>
              <a:off x="0" y="-28575"/>
              <a:ext cx="1408445" cy="360182"/>
            </a:xfrm>
            <a:prstGeom prst="rect">
              <a:avLst/>
            </a:prstGeom>
          </p:spPr>
          <p:txBody>
            <a:bodyPr anchor="ctr" rtlCol="false" tIns="50800" lIns="50800" bIns="50800" rIns="50800"/>
            <a:lstStyle/>
            <a:p>
              <a:pPr algn="ctr">
                <a:lnSpc>
                  <a:spcPts val="2969"/>
                </a:lnSpc>
              </a:pPr>
            </a:p>
          </p:txBody>
        </p:sp>
      </p:grpSp>
      <p:grpSp>
        <p:nvGrpSpPr>
          <p:cNvPr name="Group 13" id="13"/>
          <p:cNvGrpSpPr/>
          <p:nvPr/>
        </p:nvGrpSpPr>
        <p:grpSpPr>
          <a:xfrm rot="0">
            <a:off x="10926698" y="2677612"/>
            <a:ext cx="5347689" cy="969694"/>
            <a:chOff x="0" y="0"/>
            <a:chExt cx="1408445" cy="255393"/>
          </a:xfrm>
        </p:grpSpPr>
        <p:sp>
          <p:nvSpPr>
            <p:cNvPr name="Freeform 14" id="14"/>
            <p:cNvSpPr/>
            <p:nvPr/>
          </p:nvSpPr>
          <p:spPr>
            <a:xfrm flipH="false" flipV="false" rot="0">
              <a:off x="0" y="0"/>
              <a:ext cx="1408445" cy="255393"/>
            </a:xfrm>
            <a:custGeom>
              <a:avLst/>
              <a:gdLst/>
              <a:ahLst/>
              <a:cxnLst/>
              <a:rect r="r" b="b" t="t" l="l"/>
              <a:pathLst>
                <a:path h="255393" w="1408445">
                  <a:moveTo>
                    <a:pt x="0" y="0"/>
                  </a:moveTo>
                  <a:lnTo>
                    <a:pt x="1408445" y="0"/>
                  </a:lnTo>
                  <a:lnTo>
                    <a:pt x="1408445" y="255393"/>
                  </a:lnTo>
                  <a:lnTo>
                    <a:pt x="0" y="255393"/>
                  </a:lnTo>
                  <a:close/>
                </a:path>
              </a:pathLst>
            </a:custGeom>
            <a:solidFill>
              <a:srgbClr val="000000">
                <a:alpha val="0"/>
              </a:srgbClr>
            </a:solidFill>
            <a:ln w="38100" cap="sq">
              <a:solidFill>
                <a:srgbClr val="F73F5E"/>
              </a:solidFill>
              <a:prstDash val="solid"/>
              <a:miter/>
            </a:ln>
          </p:spPr>
        </p:sp>
        <p:sp>
          <p:nvSpPr>
            <p:cNvPr name="TextBox 15" id="15"/>
            <p:cNvSpPr txBox="true"/>
            <p:nvPr/>
          </p:nvSpPr>
          <p:spPr>
            <a:xfrm>
              <a:off x="0" y="-28575"/>
              <a:ext cx="1408445" cy="283968"/>
            </a:xfrm>
            <a:prstGeom prst="rect">
              <a:avLst/>
            </a:prstGeom>
          </p:spPr>
          <p:txBody>
            <a:bodyPr anchor="ctr" rtlCol="false" tIns="50800" lIns="50800" bIns="50800" rIns="50800"/>
            <a:lstStyle/>
            <a:p>
              <a:pPr algn="ctr">
                <a:lnSpc>
                  <a:spcPts val="2969"/>
                </a:lnSpc>
              </a:pPr>
            </a:p>
          </p:txBody>
        </p:sp>
      </p:grpSp>
      <p:grpSp>
        <p:nvGrpSpPr>
          <p:cNvPr name="Group 16" id="16"/>
          <p:cNvGrpSpPr/>
          <p:nvPr/>
        </p:nvGrpSpPr>
        <p:grpSpPr>
          <a:xfrm rot="0">
            <a:off x="1334658" y="2846089"/>
            <a:ext cx="7809342" cy="1017924"/>
            <a:chOff x="0" y="0"/>
            <a:chExt cx="2056781" cy="268095"/>
          </a:xfrm>
        </p:grpSpPr>
        <p:sp>
          <p:nvSpPr>
            <p:cNvPr name="Freeform 17" id="17"/>
            <p:cNvSpPr/>
            <p:nvPr/>
          </p:nvSpPr>
          <p:spPr>
            <a:xfrm flipH="false" flipV="false" rot="0">
              <a:off x="0" y="0"/>
              <a:ext cx="2056781" cy="268095"/>
            </a:xfrm>
            <a:custGeom>
              <a:avLst/>
              <a:gdLst/>
              <a:ahLst/>
              <a:cxnLst/>
              <a:rect r="r" b="b" t="t" l="l"/>
              <a:pathLst>
                <a:path h="268095" w="2056781">
                  <a:moveTo>
                    <a:pt x="0" y="0"/>
                  </a:moveTo>
                  <a:lnTo>
                    <a:pt x="2056781" y="0"/>
                  </a:lnTo>
                  <a:lnTo>
                    <a:pt x="2056781" y="268095"/>
                  </a:lnTo>
                  <a:lnTo>
                    <a:pt x="0" y="268095"/>
                  </a:lnTo>
                  <a:close/>
                </a:path>
              </a:pathLst>
            </a:custGeom>
            <a:solidFill>
              <a:srgbClr val="000000">
                <a:alpha val="0"/>
              </a:srgbClr>
            </a:solidFill>
            <a:ln w="38100" cap="sq">
              <a:solidFill>
                <a:srgbClr val="F73F5E"/>
              </a:solidFill>
              <a:prstDash val="solid"/>
              <a:miter/>
            </a:ln>
          </p:spPr>
        </p:sp>
        <p:sp>
          <p:nvSpPr>
            <p:cNvPr name="TextBox 18" id="18"/>
            <p:cNvSpPr txBox="true"/>
            <p:nvPr/>
          </p:nvSpPr>
          <p:spPr>
            <a:xfrm>
              <a:off x="0" y="-28575"/>
              <a:ext cx="2056781" cy="296670"/>
            </a:xfrm>
            <a:prstGeom prst="rect">
              <a:avLst/>
            </a:prstGeom>
          </p:spPr>
          <p:txBody>
            <a:bodyPr anchor="ctr" rtlCol="false" tIns="50800" lIns="50800" bIns="50800" rIns="50800"/>
            <a:lstStyle/>
            <a:p>
              <a:pPr algn="ctr">
                <a:lnSpc>
                  <a:spcPts val="2969"/>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678160" y="0"/>
            <a:ext cx="8609840" cy="10287000"/>
          </a:xfrm>
          <a:prstGeom prst="rect">
            <a:avLst/>
          </a:prstGeom>
          <a:solidFill>
            <a:srgbClr val="1B517B"/>
          </a:solidFill>
        </p:spPr>
      </p:sp>
      <p:sp>
        <p:nvSpPr>
          <p:cNvPr name="TextBox 3" id="3"/>
          <p:cNvSpPr txBox="true"/>
          <p:nvPr/>
        </p:nvSpPr>
        <p:spPr>
          <a:xfrm rot="0">
            <a:off x="10729594" y="3644192"/>
            <a:ext cx="6506972" cy="1889474"/>
          </a:xfrm>
          <a:prstGeom prst="rect">
            <a:avLst/>
          </a:prstGeom>
        </p:spPr>
        <p:txBody>
          <a:bodyPr anchor="t" rtlCol="false" tIns="0" lIns="0" bIns="0" rIns="0">
            <a:spAutoFit/>
          </a:bodyPr>
          <a:lstStyle/>
          <a:p>
            <a:pPr algn="r">
              <a:lnSpc>
                <a:spcPts val="5012"/>
              </a:lnSpc>
            </a:pPr>
            <a:r>
              <a:rPr lang="en-US" sz="4074">
                <a:solidFill>
                  <a:srgbClr val="FFFFFF"/>
                </a:solidFill>
                <a:latin typeface="Barlow SemiCondensed Heavy"/>
                <a:ea typeface="Barlow SemiCondensed Heavy"/>
                <a:cs typeface="Barlow SemiCondensed Heavy"/>
                <a:sym typeface="Barlow SemiCondensed Heavy"/>
              </a:rPr>
              <a:t>BUSINESS EXPLANATION</a:t>
            </a:r>
          </a:p>
          <a:p>
            <a:pPr algn="r">
              <a:lnSpc>
                <a:spcPts val="5012"/>
              </a:lnSpc>
            </a:pPr>
            <a:r>
              <a:rPr lang="en-US" sz="4074">
                <a:solidFill>
                  <a:srgbClr val="FFFFFF"/>
                </a:solidFill>
                <a:latin typeface="Barlow SemiCondensed Heavy"/>
                <a:ea typeface="Barlow SemiCondensed Heavy"/>
                <a:cs typeface="Barlow SemiCondensed Heavy"/>
                <a:sym typeface="Barlow SemiCondensed Heavy"/>
              </a:rPr>
              <a:t>AND </a:t>
            </a:r>
          </a:p>
          <a:p>
            <a:pPr algn="r">
              <a:lnSpc>
                <a:spcPts val="5012"/>
              </a:lnSpc>
            </a:pPr>
            <a:r>
              <a:rPr lang="en-US" sz="4074">
                <a:solidFill>
                  <a:srgbClr val="FFFFFF"/>
                </a:solidFill>
                <a:latin typeface="Barlow SemiCondensed Heavy"/>
                <a:ea typeface="Barlow SemiCondensed Heavy"/>
                <a:cs typeface="Barlow SemiCondensed Heavy"/>
                <a:sym typeface="Barlow SemiCondensed Heavy"/>
              </a:rPr>
              <a:t>PREDICTION</a:t>
            </a:r>
          </a:p>
        </p:txBody>
      </p:sp>
      <p:sp>
        <p:nvSpPr>
          <p:cNvPr name="AutoShape 4" id="4"/>
          <p:cNvSpPr/>
          <p:nvPr/>
        </p:nvSpPr>
        <p:spPr>
          <a:xfrm rot="0">
            <a:off x="0" y="0"/>
            <a:ext cx="1726816" cy="10287000"/>
          </a:xfrm>
          <a:prstGeom prst="rect">
            <a:avLst/>
          </a:prstGeom>
          <a:solidFill>
            <a:srgbClr val="1B517B">
              <a:alpha val="19608"/>
            </a:srgbClr>
          </a:solidFill>
        </p:spPr>
      </p:sp>
      <p:sp>
        <p:nvSpPr>
          <p:cNvPr name="TextBox 5" id="5"/>
          <p:cNvSpPr txBox="true"/>
          <p:nvPr/>
        </p:nvSpPr>
        <p:spPr>
          <a:xfrm rot="-5400000">
            <a:off x="-1962696" y="6297894"/>
            <a:ext cx="5595058" cy="325755"/>
          </a:xfrm>
          <a:prstGeom prst="rect">
            <a:avLst/>
          </a:prstGeom>
        </p:spPr>
        <p:txBody>
          <a:bodyPr anchor="t" rtlCol="false" tIns="0" lIns="0" bIns="0" rIns="0">
            <a:spAutoFit/>
          </a:bodyPr>
          <a:lstStyle/>
          <a:p>
            <a:pPr algn="l">
              <a:lnSpc>
                <a:spcPts val="2520"/>
              </a:lnSpc>
            </a:pPr>
            <a:r>
              <a:rPr lang="en-US" sz="1800">
                <a:solidFill>
                  <a:srgbClr val="000000"/>
                </a:solidFill>
                <a:latin typeface="Poppins"/>
                <a:ea typeface="Poppins"/>
                <a:cs typeface="Poppins"/>
                <a:sym typeface="Poppins"/>
              </a:rPr>
              <a:t>BANK MARKETING CAMPAIGN BY MUZAKI AMMAR</a:t>
            </a:r>
          </a:p>
        </p:txBody>
      </p:sp>
      <p:sp>
        <p:nvSpPr>
          <p:cNvPr name="Freeform 6" id="6"/>
          <p:cNvSpPr/>
          <p:nvPr/>
        </p:nvSpPr>
        <p:spPr>
          <a:xfrm flipH="false" flipV="false" rot="0">
            <a:off x="2811501" y="1028700"/>
            <a:ext cx="5760720" cy="8229600"/>
          </a:xfrm>
          <a:custGeom>
            <a:avLst/>
            <a:gdLst/>
            <a:ahLst/>
            <a:cxnLst/>
            <a:rect r="r" b="b" t="t" l="l"/>
            <a:pathLst>
              <a:path h="8229600" w="5760720">
                <a:moveTo>
                  <a:pt x="0" y="0"/>
                </a:moveTo>
                <a:lnTo>
                  <a:pt x="5760720" y="0"/>
                </a:lnTo>
                <a:lnTo>
                  <a:pt x="5760720" y="8229600"/>
                </a:lnTo>
                <a:lnTo>
                  <a:pt x="0" y="8229600"/>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29105" y="0"/>
            <a:ext cx="8609840" cy="10287000"/>
          </a:xfrm>
          <a:prstGeom prst="rect">
            <a:avLst/>
          </a:prstGeom>
          <a:solidFill>
            <a:srgbClr val="1B517B"/>
          </a:solidFill>
        </p:spPr>
      </p:sp>
      <p:sp>
        <p:nvSpPr>
          <p:cNvPr name="AutoShape 3" id="3"/>
          <p:cNvSpPr/>
          <p:nvPr/>
        </p:nvSpPr>
        <p:spPr>
          <a:xfrm rot="0">
            <a:off x="0" y="0"/>
            <a:ext cx="729105" cy="10287000"/>
          </a:xfrm>
          <a:prstGeom prst="rect">
            <a:avLst/>
          </a:prstGeom>
          <a:solidFill>
            <a:srgbClr val="1B517B">
              <a:alpha val="19608"/>
            </a:srgbClr>
          </a:solidFill>
        </p:spPr>
      </p:sp>
      <p:sp>
        <p:nvSpPr>
          <p:cNvPr name="Freeform 4" id="4"/>
          <p:cNvSpPr/>
          <p:nvPr/>
        </p:nvSpPr>
        <p:spPr>
          <a:xfrm flipH="false" flipV="false" rot="0">
            <a:off x="10022579" y="1801542"/>
            <a:ext cx="8428632" cy="3723401"/>
          </a:xfrm>
          <a:custGeom>
            <a:avLst/>
            <a:gdLst/>
            <a:ahLst/>
            <a:cxnLst/>
            <a:rect r="r" b="b" t="t" l="l"/>
            <a:pathLst>
              <a:path h="3723401" w="8428632">
                <a:moveTo>
                  <a:pt x="0" y="0"/>
                </a:moveTo>
                <a:lnTo>
                  <a:pt x="8428632" y="0"/>
                </a:lnTo>
                <a:lnTo>
                  <a:pt x="8428632" y="3723400"/>
                </a:lnTo>
                <a:lnTo>
                  <a:pt x="0" y="3723400"/>
                </a:lnTo>
                <a:lnTo>
                  <a:pt x="0" y="0"/>
                </a:lnTo>
                <a:close/>
              </a:path>
            </a:pathLst>
          </a:custGeom>
          <a:blipFill>
            <a:blip r:embed="rId2"/>
            <a:stretch>
              <a:fillRect l="-1360" t="-424" r="0" b="-424"/>
            </a:stretch>
          </a:blipFill>
        </p:spPr>
      </p:sp>
      <p:sp>
        <p:nvSpPr>
          <p:cNvPr name="Freeform 5" id="5"/>
          <p:cNvSpPr/>
          <p:nvPr/>
        </p:nvSpPr>
        <p:spPr>
          <a:xfrm flipH="false" flipV="false" rot="0">
            <a:off x="10022579" y="5534899"/>
            <a:ext cx="8265421" cy="3723401"/>
          </a:xfrm>
          <a:custGeom>
            <a:avLst/>
            <a:gdLst/>
            <a:ahLst/>
            <a:cxnLst/>
            <a:rect r="r" b="b" t="t" l="l"/>
            <a:pathLst>
              <a:path h="3723401" w="8265421">
                <a:moveTo>
                  <a:pt x="0" y="0"/>
                </a:moveTo>
                <a:lnTo>
                  <a:pt x="8265421" y="0"/>
                </a:lnTo>
                <a:lnTo>
                  <a:pt x="8265421" y="3723401"/>
                </a:lnTo>
                <a:lnTo>
                  <a:pt x="0" y="3723401"/>
                </a:lnTo>
                <a:lnTo>
                  <a:pt x="0" y="0"/>
                </a:lnTo>
                <a:close/>
              </a:path>
            </a:pathLst>
          </a:custGeom>
          <a:blipFill>
            <a:blip r:embed="rId3"/>
            <a:stretch>
              <a:fillRect l="0" t="0" r="0" b="0"/>
            </a:stretch>
          </a:blipFill>
        </p:spPr>
      </p:sp>
      <p:sp>
        <p:nvSpPr>
          <p:cNvPr name="Freeform 6" id="6"/>
          <p:cNvSpPr/>
          <p:nvPr/>
        </p:nvSpPr>
        <p:spPr>
          <a:xfrm flipH="false" flipV="false" rot="0">
            <a:off x="1955719" y="1959509"/>
            <a:ext cx="6016678" cy="1703733"/>
          </a:xfrm>
          <a:custGeom>
            <a:avLst/>
            <a:gdLst/>
            <a:ahLst/>
            <a:cxnLst/>
            <a:rect r="r" b="b" t="t" l="l"/>
            <a:pathLst>
              <a:path h="1703733" w="6016678">
                <a:moveTo>
                  <a:pt x="0" y="0"/>
                </a:moveTo>
                <a:lnTo>
                  <a:pt x="6016678" y="0"/>
                </a:lnTo>
                <a:lnTo>
                  <a:pt x="6016678" y="1703733"/>
                </a:lnTo>
                <a:lnTo>
                  <a:pt x="0" y="1703733"/>
                </a:lnTo>
                <a:lnTo>
                  <a:pt x="0" y="0"/>
                </a:lnTo>
                <a:close/>
              </a:path>
            </a:pathLst>
          </a:custGeom>
          <a:blipFill>
            <a:blip r:embed="rId4"/>
            <a:stretch>
              <a:fillRect l="0" t="0" r="0" b="0"/>
            </a:stretch>
          </a:blipFill>
        </p:spPr>
      </p:sp>
      <p:sp>
        <p:nvSpPr>
          <p:cNvPr name="TextBox 7" id="7"/>
          <p:cNvSpPr txBox="true"/>
          <p:nvPr/>
        </p:nvSpPr>
        <p:spPr>
          <a:xfrm rot="0">
            <a:off x="11558168" y="703088"/>
            <a:ext cx="6506972" cy="632174"/>
          </a:xfrm>
          <a:prstGeom prst="rect">
            <a:avLst/>
          </a:prstGeom>
        </p:spPr>
        <p:txBody>
          <a:bodyPr anchor="t" rtlCol="false" tIns="0" lIns="0" bIns="0" rIns="0">
            <a:spAutoFit/>
          </a:bodyPr>
          <a:lstStyle/>
          <a:p>
            <a:pPr algn="r">
              <a:lnSpc>
                <a:spcPts val="5012"/>
              </a:lnSpc>
            </a:pPr>
            <a:r>
              <a:rPr lang="en-US" sz="4074">
                <a:solidFill>
                  <a:srgbClr val="048396"/>
                </a:solidFill>
                <a:latin typeface="Barlow SemiCondensed Heavy"/>
                <a:ea typeface="Barlow SemiCondensed Heavy"/>
                <a:cs typeface="Barlow SemiCondensed Heavy"/>
                <a:sym typeface="Barlow SemiCondensed Heavy"/>
              </a:rPr>
              <a:t>BUSINESS EXPLANATION</a:t>
            </a:r>
          </a:p>
        </p:txBody>
      </p:sp>
      <p:sp>
        <p:nvSpPr>
          <p:cNvPr name="TextBox 8" id="8"/>
          <p:cNvSpPr txBox="true"/>
          <p:nvPr/>
        </p:nvSpPr>
        <p:spPr>
          <a:xfrm rot="-5400000">
            <a:off x="-2412974" y="6297894"/>
            <a:ext cx="5595058" cy="325755"/>
          </a:xfrm>
          <a:prstGeom prst="rect">
            <a:avLst/>
          </a:prstGeom>
        </p:spPr>
        <p:txBody>
          <a:bodyPr anchor="t" rtlCol="false" tIns="0" lIns="0" bIns="0" rIns="0">
            <a:spAutoFit/>
          </a:bodyPr>
          <a:lstStyle/>
          <a:p>
            <a:pPr algn="l">
              <a:lnSpc>
                <a:spcPts val="2520"/>
              </a:lnSpc>
            </a:pPr>
            <a:r>
              <a:rPr lang="en-US" sz="1800">
                <a:solidFill>
                  <a:srgbClr val="000000"/>
                </a:solidFill>
                <a:latin typeface="Poppins"/>
                <a:ea typeface="Poppins"/>
                <a:cs typeface="Poppins"/>
                <a:sym typeface="Poppins"/>
              </a:rPr>
              <a:t>BANK MARKETING CAMPAIGN BY MUZAKI AMMAR</a:t>
            </a:r>
          </a:p>
        </p:txBody>
      </p:sp>
      <p:grpSp>
        <p:nvGrpSpPr>
          <p:cNvPr name="Group 9" id="9"/>
          <p:cNvGrpSpPr/>
          <p:nvPr/>
        </p:nvGrpSpPr>
        <p:grpSpPr>
          <a:xfrm rot="0">
            <a:off x="1955719" y="4802587"/>
            <a:ext cx="6658573" cy="4455713"/>
            <a:chOff x="0" y="0"/>
            <a:chExt cx="8878098" cy="5940951"/>
          </a:xfrm>
        </p:grpSpPr>
        <p:sp>
          <p:nvSpPr>
            <p:cNvPr name="Freeform 10" id="10"/>
            <p:cNvSpPr/>
            <p:nvPr/>
          </p:nvSpPr>
          <p:spPr>
            <a:xfrm flipH="false" flipV="false" rot="0">
              <a:off x="0" y="300993"/>
              <a:ext cx="8878098" cy="5639958"/>
            </a:xfrm>
            <a:custGeom>
              <a:avLst/>
              <a:gdLst/>
              <a:ahLst/>
              <a:cxnLst/>
              <a:rect r="r" b="b" t="t" l="l"/>
              <a:pathLst>
                <a:path h="5639958" w="8878098">
                  <a:moveTo>
                    <a:pt x="0" y="0"/>
                  </a:moveTo>
                  <a:lnTo>
                    <a:pt x="8878098" y="0"/>
                  </a:lnTo>
                  <a:lnTo>
                    <a:pt x="8878098" y="5639958"/>
                  </a:lnTo>
                  <a:lnTo>
                    <a:pt x="0" y="5639958"/>
                  </a:lnTo>
                  <a:lnTo>
                    <a:pt x="0" y="0"/>
                  </a:lnTo>
                  <a:close/>
                </a:path>
              </a:pathLst>
            </a:custGeom>
            <a:blipFill>
              <a:blip r:embed="rId5"/>
              <a:stretch>
                <a:fillRect l="0" t="0" r="-112542" b="-798"/>
              </a:stretch>
            </a:blipFill>
          </p:spPr>
        </p:sp>
        <p:sp>
          <p:nvSpPr>
            <p:cNvPr name="Freeform 11" id="11"/>
            <p:cNvSpPr/>
            <p:nvPr/>
          </p:nvSpPr>
          <p:spPr>
            <a:xfrm flipH="false" flipV="false" rot="0">
              <a:off x="6694483" y="4483470"/>
              <a:ext cx="1149562" cy="1149562"/>
            </a:xfrm>
            <a:custGeom>
              <a:avLst/>
              <a:gdLst/>
              <a:ahLst/>
              <a:cxnLst/>
              <a:rect r="r" b="b" t="t" l="l"/>
              <a:pathLst>
                <a:path h="1149562" w="1149562">
                  <a:moveTo>
                    <a:pt x="0" y="0"/>
                  </a:moveTo>
                  <a:lnTo>
                    <a:pt x="1149561" y="0"/>
                  </a:lnTo>
                  <a:lnTo>
                    <a:pt x="1149561" y="1149562"/>
                  </a:lnTo>
                  <a:lnTo>
                    <a:pt x="0" y="11495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6812775" y="4710848"/>
              <a:ext cx="900542" cy="590030"/>
            </a:xfrm>
            <a:prstGeom prst="rect">
              <a:avLst/>
            </a:prstGeom>
          </p:spPr>
          <p:txBody>
            <a:bodyPr anchor="t" rtlCol="false" tIns="0" lIns="0" bIns="0" rIns="0">
              <a:spAutoFit/>
            </a:bodyPr>
            <a:lstStyle/>
            <a:p>
              <a:pPr algn="ctr">
                <a:lnSpc>
                  <a:spcPts val="3955"/>
                </a:lnSpc>
              </a:pPr>
              <a:r>
                <a:rPr lang="en-US" sz="2441">
                  <a:solidFill>
                    <a:srgbClr val="FFFFFF"/>
                  </a:solidFill>
                  <a:latin typeface="Aileron Bold"/>
                  <a:ea typeface="Aileron Bold"/>
                  <a:cs typeface="Aileron Bold"/>
                  <a:sym typeface="Aileron Bold"/>
                </a:rPr>
                <a:t>TP</a:t>
              </a:r>
            </a:p>
          </p:txBody>
        </p:sp>
        <p:sp>
          <p:nvSpPr>
            <p:cNvPr name="Freeform 13" id="13"/>
            <p:cNvSpPr/>
            <p:nvPr/>
          </p:nvSpPr>
          <p:spPr>
            <a:xfrm flipH="false" flipV="false" rot="0">
              <a:off x="6694483" y="0"/>
              <a:ext cx="1153847" cy="1153847"/>
            </a:xfrm>
            <a:custGeom>
              <a:avLst/>
              <a:gdLst/>
              <a:ahLst/>
              <a:cxnLst/>
              <a:rect r="r" b="b" t="t" l="l"/>
              <a:pathLst>
                <a:path h="1153847" w="1153847">
                  <a:moveTo>
                    <a:pt x="0" y="0"/>
                  </a:moveTo>
                  <a:lnTo>
                    <a:pt x="1153847" y="0"/>
                  </a:lnTo>
                  <a:lnTo>
                    <a:pt x="1153847" y="1153847"/>
                  </a:lnTo>
                  <a:lnTo>
                    <a:pt x="0" y="11538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6813216" y="224357"/>
              <a:ext cx="903899" cy="600358"/>
            </a:xfrm>
            <a:prstGeom prst="rect">
              <a:avLst/>
            </a:prstGeom>
          </p:spPr>
          <p:txBody>
            <a:bodyPr anchor="t" rtlCol="false" tIns="0" lIns="0" bIns="0" rIns="0">
              <a:spAutoFit/>
            </a:bodyPr>
            <a:lstStyle/>
            <a:p>
              <a:pPr algn="ctr">
                <a:lnSpc>
                  <a:spcPts val="3969"/>
                </a:lnSpc>
              </a:pPr>
              <a:r>
                <a:rPr lang="en-US" sz="2450">
                  <a:solidFill>
                    <a:srgbClr val="000000"/>
                  </a:solidFill>
                  <a:latin typeface="Aileron Bold"/>
                  <a:ea typeface="Aileron Bold"/>
                  <a:cs typeface="Aileron Bold"/>
                  <a:sym typeface="Aileron Bold"/>
                </a:rPr>
                <a:t>FP</a:t>
              </a:r>
            </a:p>
          </p:txBody>
        </p:sp>
        <p:sp>
          <p:nvSpPr>
            <p:cNvPr name="Freeform 15" id="15"/>
            <p:cNvSpPr/>
            <p:nvPr/>
          </p:nvSpPr>
          <p:spPr>
            <a:xfrm flipH="false" flipV="false" rot="0">
              <a:off x="59129" y="4593119"/>
              <a:ext cx="1175459" cy="1175459"/>
            </a:xfrm>
            <a:custGeom>
              <a:avLst/>
              <a:gdLst/>
              <a:ahLst/>
              <a:cxnLst/>
              <a:rect r="r" b="b" t="t" l="l"/>
              <a:pathLst>
                <a:path h="1175459" w="1175459">
                  <a:moveTo>
                    <a:pt x="0" y="0"/>
                  </a:moveTo>
                  <a:lnTo>
                    <a:pt x="1175459" y="0"/>
                  </a:lnTo>
                  <a:lnTo>
                    <a:pt x="1175459" y="1175458"/>
                  </a:lnTo>
                  <a:lnTo>
                    <a:pt x="0" y="11754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189066" y="4829408"/>
              <a:ext cx="915585" cy="598105"/>
            </a:xfrm>
            <a:prstGeom prst="rect">
              <a:avLst/>
            </a:prstGeom>
          </p:spPr>
          <p:txBody>
            <a:bodyPr anchor="t" rtlCol="false" tIns="0" lIns="0" bIns="0" rIns="0">
              <a:spAutoFit/>
            </a:bodyPr>
            <a:lstStyle/>
            <a:p>
              <a:pPr algn="ctr">
                <a:lnSpc>
                  <a:spcPts val="4021"/>
                </a:lnSpc>
              </a:pPr>
              <a:r>
                <a:rPr lang="en-US" sz="2482">
                  <a:solidFill>
                    <a:srgbClr val="000000"/>
                  </a:solidFill>
                  <a:latin typeface="Aileron Bold"/>
                  <a:ea typeface="Aileron Bold"/>
                  <a:cs typeface="Aileron Bold"/>
                  <a:sym typeface="Aileron Bold"/>
                </a:rPr>
                <a:t>FN</a:t>
              </a:r>
            </a:p>
          </p:txBody>
        </p:sp>
        <p:sp>
          <p:nvSpPr>
            <p:cNvPr name="Freeform 17" id="17"/>
            <p:cNvSpPr/>
            <p:nvPr/>
          </p:nvSpPr>
          <p:spPr>
            <a:xfrm flipH="false" flipV="false" rot="0">
              <a:off x="239906" y="133680"/>
              <a:ext cx="1179689" cy="1179689"/>
            </a:xfrm>
            <a:custGeom>
              <a:avLst/>
              <a:gdLst/>
              <a:ahLst/>
              <a:cxnLst/>
              <a:rect r="r" b="b" t="t" l="l"/>
              <a:pathLst>
                <a:path h="1179689" w="1179689">
                  <a:moveTo>
                    <a:pt x="0" y="0"/>
                  </a:moveTo>
                  <a:lnTo>
                    <a:pt x="1179688" y="0"/>
                  </a:lnTo>
                  <a:lnTo>
                    <a:pt x="1179688" y="1179688"/>
                  </a:lnTo>
                  <a:lnTo>
                    <a:pt x="0" y="11796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8" id="18"/>
            <p:cNvSpPr txBox="true"/>
            <p:nvPr/>
          </p:nvSpPr>
          <p:spPr>
            <a:xfrm rot="0">
              <a:off x="424912" y="418139"/>
              <a:ext cx="809676" cy="525046"/>
            </a:xfrm>
            <a:prstGeom prst="rect">
              <a:avLst/>
            </a:prstGeom>
          </p:spPr>
          <p:txBody>
            <a:bodyPr anchor="t" rtlCol="false" tIns="0" lIns="0" bIns="0" rIns="0">
              <a:spAutoFit/>
            </a:bodyPr>
            <a:lstStyle/>
            <a:p>
              <a:pPr algn="ctr">
                <a:lnSpc>
                  <a:spcPts val="3556"/>
                </a:lnSpc>
              </a:pPr>
              <a:r>
                <a:rPr lang="en-US" sz="2195">
                  <a:solidFill>
                    <a:srgbClr val="000000"/>
                  </a:solidFill>
                  <a:latin typeface="Aileron Bold"/>
                  <a:ea typeface="Aileron Bold"/>
                  <a:cs typeface="Aileron Bold"/>
                  <a:sym typeface="Aileron Bold"/>
                </a:rPr>
                <a:t>TN</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20929" y="1997980"/>
            <a:ext cx="12944475" cy="4016003"/>
            <a:chOff x="0" y="0"/>
            <a:chExt cx="3409244" cy="1057713"/>
          </a:xfrm>
        </p:grpSpPr>
        <p:sp>
          <p:nvSpPr>
            <p:cNvPr name="Freeform 3" id="3"/>
            <p:cNvSpPr/>
            <p:nvPr/>
          </p:nvSpPr>
          <p:spPr>
            <a:xfrm flipH="false" flipV="false" rot="0">
              <a:off x="0" y="0"/>
              <a:ext cx="3409245" cy="1057713"/>
            </a:xfrm>
            <a:custGeom>
              <a:avLst/>
              <a:gdLst/>
              <a:ahLst/>
              <a:cxnLst/>
              <a:rect r="r" b="b" t="t" l="l"/>
              <a:pathLst>
                <a:path h="1057713" w="3409245">
                  <a:moveTo>
                    <a:pt x="0" y="0"/>
                  </a:moveTo>
                  <a:lnTo>
                    <a:pt x="3409245" y="0"/>
                  </a:lnTo>
                  <a:lnTo>
                    <a:pt x="3409245" y="1057713"/>
                  </a:lnTo>
                  <a:lnTo>
                    <a:pt x="0" y="1057713"/>
                  </a:lnTo>
                  <a:close/>
                </a:path>
              </a:pathLst>
            </a:custGeom>
            <a:solidFill>
              <a:srgbClr val="2E2768"/>
            </a:solidFill>
          </p:spPr>
        </p:sp>
        <p:sp>
          <p:nvSpPr>
            <p:cNvPr name="TextBox 4" id="4"/>
            <p:cNvSpPr txBox="true"/>
            <p:nvPr/>
          </p:nvSpPr>
          <p:spPr>
            <a:xfrm>
              <a:off x="0" y="-66675"/>
              <a:ext cx="3409244" cy="1124388"/>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true" flipV="false" rot="0">
            <a:off x="189662" y="3514378"/>
            <a:ext cx="3386311" cy="6772622"/>
          </a:xfrm>
          <a:custGeom>
            <a:avLst/>
            <a:gdLst/>
            <a:ahLst/>
            <a:cxnLst/>
            <a:rect r="r" b="b" t="t" l="l"/>
            <a:pathLst>
              <a:path h="6772622" w="3386311">
                <a:moveTo>
                  <a:pt x="3386310" y="0"/>
                </a:moveTo>
                <a:lnTo>
                  <a:pt x="0" y="0"/>
                </a:lnTo>
                <a:lnTo>
                  <a:pt x="0" y="6772622"/>
                </a:lnTo>
                <a:lnTo>
                  <a:pt x="3386310" y="6772622"/>
                </a:lnTo>
                <a:lnTo>
                  <a:pt x="3386310" y="0"/>
                </a:lnTo>
                <a:close/>
              </a:path>
            </a:pathLst>
          </a:custGeom>
          <a:blipFill>
            <a:blip r:embed="rId2"/>
            <a:stretch>
              <a:fillRect l="0" t="0" r="0" b="0"/>
            </a:stretch>
          </a:blipFill>
        </p:spPr>
      </p:sp>
      <p:grpSp>
        <p:nvGrpSpPr>
          <p:cNvPr name="Group 6" id="6"/>
          <p:cNvGrpSpPr/>
          <p:nvPr/>
        </p:nvGrpSpPr>
        <p:grpSpPr>
          <a:xfrm rot="0">
            <a:off x="3575972" y="3061026"/>
            <a:ext cx="1889912" cy="188991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4049685" y="3468064"/>
            <a:ext cx="1075837" cy="1075837"/>
          </a:xfrm>
          <a:custGeom>
            <a:avLst/>
            <a:gdLst/>
            <a:ahLst/>
            <a:cxnLst/>
            <a:rect r="r" b="b" t="t" l="l"/>
            <a:pathLst>
              <a:path h="1075837" w="1075837">
                <a:moveTo>
                  <a:pt x="0" y="0"/>
                </a:moveTo>
                <a:lnTo>
                  <a:pt x="1075837" y="0"/>
                </a:lnTo>
                <a:lnTo>
                  <a:pt x="1075837" y="1075836"/>
                </a:lnTo>
                <a:lnTo>
                  <a:pt x="0" y="10758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4541043" y="6214889"/>
            <a:ext cx="9118014" cy="1314450"/>
          </a:xfrm>
          <a:prstGeom prst="rect">
            <a:avLst/>
          </a:prstGeom>
        </p:spPr>
        <p:txBody>
          <a:bodyPr anchor="t" rtlCol="false" tIns="0" lIns="0" bIns="0" rIns="0">
            <a:spAutoFit/>
          </a:bodyPr>
          <a:lstStyle/>
          <a:p>
            <a:pPr algn="l">
              <a:lnSpc>
                <a:spcPts val="4950"/>
              </a:lnSpc>
            </a:pPr>
            <a:r>
              <a:rPr lang="en-US" sz="4500">
                <a:solidFill>
                  <a:srgbClr val="000000"/>
                </a:solidFill>
                <a:latin typeface="Poppins Semi-Bold"/>
                <a:ea typeface="Poppins Semi-Bold"/>
                <a:cs typeface="Poppins Semi-Bold"/>
                <a:sym typeface="Poppins Semi-Bold"/>
              </a:rPr>
              <a:t>However, is that truly the case? Lets Calculate with ROI Matrix</a:t>
            </a:r>
          </a:p>
        </p:txBody>
      </p:sp>
      <p:sp>
        <p:nvSpPr>
          <p:cNvPr name="TextBox 11" id="11"/>
          <p:cNvSpPr txBox="true"/>
          <p:nvPr/>
        </p:nvSpPr>
        <p:spPr>
          <a:xfrm rot="0">
            <a:off x="5532555" y="3314905"/>
            <a:ext cx="11360552" cy="1104900"/>
          </a:xfrm>
          <a:prstGeom prst="rect">
            <a:avLst/>
          </a:prstGeom>
        </p:spPr>
        <p:txBody>
          <a:bodyPr anchor="t" rtlCol="false" tIns="0" lIns="0" bIns="0" rIns="0">
            <a:spAutoFit/>
          </a:bodyPr>
          <a:lstStyle/>
          <a:p>
            <a:pPr algn="just">
              <a:lnSpc>
                <a:spcPts val="2876"/>
              </a:lnSpc>
            </a:pPr>
          </a:p>
          <a:p>
            <a:pPr algn="just">
              <a:lnSpc>
                <a:spcPts val="2876"/>
              </a:lnSpc>
            </a:pPr>
            <a:r>
              <a:rPr lang="en-US" sz="2396">
                <a:solidFill>
                  <a:srgbClr val="FFFFFF"/>
                </a:solidFill>
                <a:latin typeface="Poppins"/>
                <a:ea typeface="Poppins"/>
                <a:cs typeface="Poppins"/>
                <a:sym typeface="Poppins"/>
              </a:rPr>
              <a:t>Judging by Net Income alone, it may appear that the profits are higher before implementing the model.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780901">
            <a:off x="11896173" y="-7932186"/>
            <a:ext cx="4063084" cy="13296336"/>
            <a:chOff x="0" y="0"/>
            <a:chExt cx="1070113" cy="3501916"/>
          </a:xfrm>
        </p:grpSpPr>
        <p:sp>
          <p:nvSpPr>
            <p:cNvPr name="Freeform 3" id="3"/>
            <p:cNvSpPr/>
            <p:nvPr/>
          </p:nvSpPr>
          <p:spPr>
            <a:xfrm flipH="false" flipV="false" rot="0">
              <a:off x="0" y="0"/>
              <a:ext cx="1070113" cy="3501916"/>
            </a:xfrm>
            <a:custGeom>
              <a:avLst/>
              <a:gdLst/>
              <a:ahLst/>
              <a:cxnLst/>
              <a:rect r="r" b="b" t="t" l="l"/>
              <a:pathLst>
                <a:path h="3501916" w="1070113">
                  <a:moveTo>
                    <a:pt x="0" y="0"/>
                  </a:moveTo>
                  <a:lnTo>
                    <a:pt x="1070113" y="0"/>
                  </a:lnTo>
                  <a:lnTo>
                    <a:pt x="1070113" y="3501916"/>
                  </a:lnTo>
                  <a:lnTo>
                    <a:pt x="0" y="3501916"/>
                  </a:lnTo>
                  <a:close/>
                </a:path>
              </a:pathLst>
            </a:custGeom>
            <a:solidFill>
              <a:srgbClr val="487BA2"/>
            </a:solidFill>
          </p:spPr>
        </p:sp>
        <p:sp>
          <p:nvSpPr>
            <p:cNvPr name="TextBox 4" id="4"/>
            <p:cNvSpPr txBox="true"/>
            <p:nvPr/>
          </p:nvSpPr>
          <p:spPr>
            <a:xfrm>
              <a:off x="0" y="-57150"/>
              <a:ext cx="1070113" cy="355906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709994">
            <a:off x="15699365" y="-6388212"/>
            <a:ext cx="2573469" cy="12701748"/>
            <a:chOff x="0" y="0"/>
            <a:chExt cx="677786" cy="3345316"/>
          </a:xfrm>
        </p:grpSpPr>
        <p:sp>
          <p:nvSpPr>
            <p:cNvPr name="Freeform 6" id="6"/>
            <p:cNvSpPr/>
            <p:nvPr/>
          </p:nvSpPr>
          <p:spPr>
            <a:xfrm flipH="false" flipV="false" rot="0">
              <a:off x="0" y="0"/>
              <a:ext cx="677786" cy="3345316"/>
            </a:xfrm>
            <a:custGeom>
              <a:avLst/>
              <a:gdLst/>
              <a:ahLst/>
              <a:cxnLst/>
              <a:rect r="r" b="b" t="t" l="l"/>
              <a:pathLst>
                <a:path h="3345316" w="677786">
                  <a:moveTo>
                    <a:pt x="0" y="0"/>
                  </a:moveTo>
                  <a:lnTo>
                    <a:pt x="677786" y="0"/>
                  </a:lnTo>
                  <a:lnTo>
                    <a:pt x="677786" y="3345316"/>
                  </a:lnTo>
                  <a:lnTo>
                    <a:pt x="0" y="3345316"/>
                  </a:lnTo>
                  <a:close/>
                </a:path>
              </a:pathLst>
            </a:custGeom>
            <a:solidFill>
              <a:srgbClr val="1B517B"/>
            </a:solidFill>
          </p:spPr>
        </p:sp>
        <p:sp>
          <p:nvSpPr>
            <p:cNvPr name="TextBox 7" id="7"/>
            <p:cNvSpPr txBox="true"/>
            <p:nvPr/>
          </p:nvSpPr>
          <p:spPr>
            <a:xfrm>
              <a:off x="0" y="-57150"/>
              <a:ext cx="677786" cy="340246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69651" y="5847093"/>
            <a:ext cx="10316393" cy="2051443"/>
          </a:xfrm>
          <a:custGeom>
            <a:avLst/>
            <a:gdLst/>
            <a:ahLst/>
            <a:cxnLst/>
            <a:rect r="r" b="b" t="t" l="l"/>
            <a:pathLst>
              <a:path h="2051443" w="10316393">
                <a:moveTo>
                  <a:pt x="0" y="0"/>
                </a:moveTo>
                <a:lnTo>
                  <a:pt x="10316393" y="0"/>
                </a:lnTo>
                <a:lnTo>
                  <a:pt x="10316393" y="2051443"/>
                </a:lnTo>
                <a:lnTo>
                  <a:pt x="0" y="2051443"/>
                </a:lnTo>
                <a:lnTo>
                  <a:pt x="0" y="0"/>
                </a:lnTo>
                <a:close/>
              </a:path>
            </a:pathLst>
          </a:custGeom>
          <a:blipFill>
            <a:blip r:embed="rId2"/>
            <a:stretch>
              <a:fillRect l="0" t="0" r="0" b="0"/>
            </a:stretch>
          </a:blipFill>
        </p:spPr>
      </p:sp>
      <p:sp>
        <p:nvSpPr>
          <p:cNvPr name="TextBox 9" id="9"/>
          <p:cNvSpPr txBox="true"/>
          <p:nvPr/>
        </p:nvSpPr>
        <p:spPr>
          <a:xfrm rot="0">
            <a:off x="309843" y="536762"/>
            <a:ext cx="8149058" cy="933450"/>
          </a:xfrm>
          <a:prstGeom prst="rect">
            <a:avLst/>
          </a:prstGeom>
        </p:spPr>
        <p:txBody>
          <a:bodyPr anchor="t" rtlCol="false" tIns="0" lIns="0" bIns="0" rIns="0">
            <a:spAutoFit/>
          </a:bodyPr>
          <a:lstStyle/>
          <a:p>
            <a:pPr algn="l">
              <a:lnSpc>
                <a:spcPts val="7200"/>
              </a:lnSpc>
            </a:pPr>
            <a:r>
              <a:rPr lang="en-US" sz="6000">
                <a:solidFill>
                  <a:srgbClr val="1B517B"/>
                </a:solidFill>
                <a:latin typeface="Barlow SemiCondensed Heavy"/>
                <a:ea typeface="Barlow SemiCondensed Heavy"/>
                <a:cs typeface="Barlow SemiCondensed Heavy"/>
                <a:sym typeface="Barlow SemiCondensed Heavy"/>
              </a:rPr>
              <a:t>RETRUN OF INVESTMENT</a:t>
            </a:r>
          </a:p>
        </p:txBody>
      </p:sp>
      <p:sp>
        <p:nvSpPr>
          <p:cNvPr name="TextBox 10" id="10"/>
          <p:cNvSpPr txBox="true"/>
          <p:nvPr/>
        </p:nvSpPr>
        <p:spPr>
          <a:xfrm rot="0">
            <a:off x="969651" y="2037093"/>
            <a:ext cx="2313004" cy="485775"/>
          </a:xfrm>
          <a:prstGeom prst="rect">
            <a:avLst/>
          </a:prstGeom>
        </p:spPr>
        <p:txBody>
          <a:bodyPr anchor="t" rtlCol="false" tIns="0" lIns="0" bIns="0" rIns="0">
            <a:spAutoFit/>
          </a:bodyPr>
          <a:lstStyle/>
          <a:p>
            <a:pPr algn="just">
              <a:lnSpc>
                <a:spcPts val="3600"/>
              </a:lnSpc>
            </a:pPr>
            <a:r>
              <a:rPr lang="en-US" sz="3000">
                <a:solidFill>
                  <a:srgbClr val="000000"/>
                </a:solidFill>
                <a:latin typeface="Poppins Bold"/>
                <a:ea typeface="Poppins Bold"/>
                <a:cs typeface="Poppins Bold"/>
                <a:sym typeface="Poppins Bold"/>
              </a:rPr>
              <a:t>What is ROI</a:t>
            </a:r>
          </a:p>
        </p:txBody>
      </p:sp>
      <p:sp>
        <p:nvSpPr>
          <p:cNvPr name="TextBox 11" id="11"/>
          <p:cNvSpPr txBox="true"/>
          <p:nvPr/>
        </p:nvSpPr>
        <p:spPr>
          <a:xfrm rot="0">
            <a:off x="969651" y="3580143"/>
            <a:ext cx="4532330" cy="942975"/>
          </a:xfrm>
          <a:prstGeom prst="rect">
            <a:avLst/>
          </a:prstGeom>
        </p:spPr>
        <p:txBody>
          <a:bodyPr anchor="t" rtlCol="false" tIns="0" lIns="0" bIns="0" rIns="0">
            <a:spAutoFit/>
          </a:bodyPr>
          <a:lstStyle/>
          <a:p>
            <a:pPr algn="just">
              <a:lnSpc>
                <a:spcPts val="3600"/>
              </a:lnSpc>
            </a:pPr>
            <a:r>
              <a:rPr lang="en-US" sz="3000">
                <a:solidFill>
                  <a:srgbClr val="000000"/>
                </a:solidFill>
                <a:latin typeface="Poppins Bold"/>
                <a:ea typeface="Poppins Bold"/>
                <a:cs typeface="Poppins Bold"/>
                <a:sym typeface="Poppins Bold"/>
              </a:rPr>
              <a:t>Interpretation of ROI</a:t>
            </a:r>
          </a:p>
          <a:p>
            <a:pPr algn="just">
              <a:lnSpc>
                <a:spcPts val="3600"/>
              </a:lnSpc>
            </a:pPr>
          </a:p>
        </p:txBody>
      </p:sp>
      <p:sp>
        <p:nvSpPr>
          <p:cNvPr name="TextBox 12" id="12"/>
          <p:cNvSpPr txBox="true"/>
          <p:nvPr/>
        </p:nvSpPr>
        <p:spPr>
          <a:xfrm rot="0">
            <a:off x="969651" y="2503818"/>
            <a:ext cx="9519289" cy="1104900"/>
          </a:xfrm>
          <a:prstGeom prst="rect">
            <a:avLst/>
          </a:prstGeom>
        </p:spPr>
        <p:txBody>
          <a:bodyPr anchor="t" rtlCol="false" tIns="0" lIns="0" bIns="0" rIns="0">
            <a:spAutoFit/>
          </a:bodyPr>
          <a:lstStyle/>
          <a:p>
            <a:pPr algn="just">
              <a:lnSpc>
                <a:spcPts val="2879"/>
              </a:lnSpc>
            </a:pPr>
            <a:r>
              <a:rPr lang="en-US" sz="2400">
                <a:solidFill>
                  <a:srgbClr val="000000"/>
                </a:solidFill>
                <a:latin typeface="Poppins"/>
                <a:ea typeface="Poppins"/>
                <a:cs typeface="Poppins"/>
                <a:sym typeface="Poppins"/>
              </a:rPr>
              <a:t>Return on Investment (ROI) measures the profitability of an investment compared to its cost.</a:t>
            </a:r>
          </a:p>
          <a:p>
            <a:pPr algn="just">
              <a:lnSpc>
                <a:spcPts val="2879"/>
              </a:lnSpc>
            </a:pPr>
          </a:p>
        </p:txBody>
      </p:sp>
      <p:sp>
        <p:nvSpPr>
          <p:cNvPr name="TextBox 13" id="13"/>
          <p:cNvSpPr txBox="true"/>
          <p:nvPr/>
        </p:nvSpPr>
        <p:spPr>
          <a:xfrm rot="0">
            <a:off x="969651" y="4046868"/>
            <a:ext cx="9810271" cy="742950"/>
          </a:xfrm>
          <a:prstGeom prst="rect">
            <a:avLst/>
          </a:prstGeom>
        </p:spPr>
        <p:txBody>
          <a:bodyPr anchor="t" rtlCol="false" tIns="0" lIns="0" bIns="0" rIns="0">
            <a:spAutoFit/>
          </a:bodyPr>
          <a:lstStyle/>
          <a:p>
            <a:pPr algn="just">
              <a:lnSpc>
                <a:spcPts val="2879"/>
              </a:lnSpc>
            </a:pPr>
            <a:r>
              <a:rPr lang="en-US" sz="2400">
                <a:solidFill>
                  <a:srgbClr val="000000"/>
                </a:solidFill>
                <a:latin typeface="Poppins"/>
                <a:ea typeface="Poppins"/>
                <a:cs typeface="Poppins"/>
                <a:sym typeface="Poppins"/>
              </a:rPr>
              <a:t>An ROI of 100% means you've earned back exactly what we spent, resulting in no net loss or gain. </a:t>
            </a:r>
          </a:p>
        </p:txBody>
      </p:sp>
      <p:grpSp>
        <p:nvGrpSpPr>
          <p:cNvPr name="Group 14" id="14"/>
          <p:cNvGrpSpPr/>
          <p:nvPr/>
        </p:nvGrpSpPr>
        <p:grpSpPr>
          <a:xfrm rot="0">
            <a:off x="13373203" y="4662458"/>
            <a:ext cx="4595842" cy="459584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517B"/>
            </a:solidFill>
          </p:spPr>
        </p:sp>
        <p:sp>
          <p:nvSpPr>
            <p:cNvPr name="TextBox 16" id="16"/>
            <p:cNvSpPr txBox="true"/>
            <p:nvPr/>
          </p:nvSpPr>
          <p:spPr>
            <a:xfrm>
              <a:off x="76200" y="19050"/>
              <a:ext cx="660400" cy="717550"/>
            </a:xfrm>
            <a:prstGeom prst="rect">
              <a:avLst/>
            </a:prstGeom>
          </p:spPr>
          <p:txBody>
            <a:bodyPr anchor="ctr" rtlCol="false" tIns="31461" lIns="31461" bIns="31461" rIns="31461"/>
            <a:lstStyle/>
            <a:p>
              <a:pPr algn="ctr">
                <a:lnSpc>
                  <a:spcPts val="2660"/>
                </a:lnSpc>
              </a:pPr>
            </a:p>
          </p:txBody>
        </p:sp>
      </p:grpSp>
      <p:grpSp>
        <p:nvGrpSpPr>
          <p:cNvPr name="Group 17" id="17"/>
          <p:cNvGrpSpPr/>
          <p:nvPr/>
        </p:nvGrpSpPr>
        <p:grpSpPr>
          <a:xfrm rot="0">
            <a:off x="13565634" y="4854889"/>
            <a:ext cx="4210980" cy="421098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9" id="19"/>
            <p:cNvSpPr txBox="true"/>
            <p:nvPr/>
          </p:nvSpPr>
          <p:spPr>
            <a:xfrm>
              <a:off x="76200" y="19050"/>
              <a:ext cx="660400" cy="717550"/>
            </a:xfrm>
            <a:prstGeom prst="rect">
              <a:avLst/>
            </a:prstGeom>
          </p:spPr>
          <p:txBody>
            <a:bodyPr anchor="ctr" rtlCol="false" tIns="31461" lIns="31461" bIns="31461" rIns="31461"/>
            <a:lstStyle/>
            <a:p>
              <a:pPr algn="ctr">
                <a:lnSpc>
                  <a:spcPts val="2660"/>
                </a:lnSpc>
              </a:pPr>
            </a:p>
          </p:txBody>
        </p:sp>
      </p:grpSp>
      <p:grpSp>
        <p:nvGrpSpPr>
          <p:cNvPr name="Group 20" id="20"/>
          <p:cNvGrpSpPr>
            <a:grpSpLocks noChangeAspect="true"/>
          </p:cNvGrpSpPr>
          <p:nvPr/>
        </p:nvGrpSpPr>
        <p:grpSpPr>
          <a:xfrm rot="0">
            <a:off x="13725062" y="5014325"/>
            <a:ext cx="3892123" cy="3892107"/>
            <a:chOff x="0" y="0"/>
            <a:chExt cx="6350000" cy="6349975"/>
          </a:xfrm>
        </p:grpSpPr>
        <p:sp>
          <p:nvSpPr>
            <p:cNvPr name="Freeform 21" id="2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06" t="0" r="-24906" b="0"/>
              </a:stretch>
            </a:blipFill>
          </p:spPr>
        </p:sp>
      </p:grpSp>
      <p:grpSp>
        <p:nvGrpSpPr>
          <p:cNvPr name="Group 22" id="22"/>
          <p:cNvGrpSpPr/>
          <p:nvPr/>
        </p:nvGrpSpPr>
        <p:grpSpPr>
          <a:xfrm rot="0">
            <a:off x="14895317" y="2118510"/>
            <a:ext cx="3182784" cy="318278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517B"/>
            </a:solidFill>
          </p:spPr>
        </p:sp>
        <p:sp>
          <p:nvSpPr>
            <p:cNvPr name="TextBox 24" id="24"/>
            <p:cNvSpPr txBox="true"/>
            <p:nvPr/>
          </p:nvSpPr>
          <p:spPr>
            <a:xfrm>
              <a:off x="76200" y="19050"/>
              <a:ext cx="660400" cy="717550"/>
            </a:xfrm>
            <a:prstGeom prst="rect">
              <a:avLst/>
            </a:prstGeom>
          </p:spPr>
          <p:txBody>
            <a:bodyPr anchor="ctr" rtlCol="false" tIns="20295" lIns="20295" bIns="20295" rIns="20295"/>
            <a:lstStyle/>
            <a:p>
              <a:pPr algn="ctr">
                <a:lnSpc>
                  <a:spcPts val="2660"/>
                </a:lnSpc>
              </a:pPr>
            </a:p>
          </p:txBody>
        </p:sp>
      </p:grpSp>
      <p:grpSp>
        <p:nvGrpSpPr>
          <p:cNvPr name="Group 25" id="25"/>
          <p:cNvGrpSpPr/>
          <p:nvPr/>
        </p:nvGrpSpPr>
        <p:grpSpPr>
          <a:xfrm rot="0">
            <a:off x="15070496" y="2293689"/>
            <a:ext cx="2832426" cy="283242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7" id="27"/>
            <p:cNvSpPr txBox="true"/>
            <p:nvPr/>
          </p:nvSpPr>
          <p:spPr>
            <a:xfrm>
              <a:off x="76200" y="19050"/>
              <a:ext cx="660400" cy="717550"/>
            </a:xfrm>
            <a:prstGeom prst="rect">
              <a:avLst/>
            </a:prstGeom>
          </p:spPr>
          <p:txBody>
            <a:bodyPr anchor="ctr" rtlCol="false" tIns="20295" lIns="20295" bIns="20295" rIns="20295"/>
            <a:lstStyle/>
            <a:p>
              <a:pPr algn="ctr">
                <a:lnSpc>
                  <a:spcPts val="2660"/>
                </a:lnSpc>
              </a:pPr>
            </a:p>
          </p:txBody>
        </p:sp>
      </p:grpSp>
      <p:grpSp>
        <p:nvGrpSpPr>
          <p:cNvPr name="Group 28" id="28"/>
          <p:cNvGrpSpPr>
            <a:grpSpLocks noChangeAspect="true"/>
          </p:cNvGrpSpPr>
          <p:nvPr/>
        </p:nvGrpSpPr>
        <p:grpSpPr>
          <a:xfrm rot="0">
            <a:off x="15231350" y="2454548"/>
            <a:ext cx="2510718" cy="2510708"/>
            <a:chOff x="0" y="0"/>
            <a:chExt cx="6350000" cy="6349975"/>
          </a:xfrm>
        </p:grpSpPr>
        <p:sp>
          <p:nvSpPr>
            <p:cNvPr name="Freeform 29" id="2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1920" t="0" r="-8032"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28020" y="284374"/>
            <a:ext cx="18288000" cy="6112034"/>
          </a:xfrm>
          <a:custGeom>
            <a:avLst/>
            <a:gdLst/>
            <a:ahLst/>
            <a:cxnLst/>
            <a:rect r="r" b="b" t="t" l="l"/>
            <a:pathLst>
              <a:path h="6112034" w="18288000">
                <a:moveTo>
                  <a:pt x="0" y="0"/>
                </a:moveTo>
                <a:lnTo>
                  <a:pt x="18288000" y="0"/>
                </a:lnTo>
                <a:lnTo>
                  <a:pt x="18288000" y="6112034"/>
                </a:lnTo>
                <a:lnTo>
                  <a:pt x="0" y="6112034"/>
                </a:lnTo>
                <a:lnTo>
                  <a:pt x="0" y="0"/>
                </a:lnTo>
                <a:close/>
              </a:path>
            </a:pathLst>
          </a:custGeom>
          <a:blipFill>
            <a:blip r:embed="rId2">
              <a:alphaModFix amt="19999"/>
            </a:blip>
            <a:stretch>
              <a:fillRect l="0" t="-49768" r="0" b="-49768"/>
            </a:stretch>
          </a:blipFill>
        </p:spPr>
      </p:sp>
      <p:sp>
        <p:nvSpPr>
          <p:cNvPr name="AutoShape 3" id="3"/>
          <p:cNvSpPr/>
          <p:nvPr/>
        </p:nvSpPr>
        <p:spPr>
          <a:xfrm rot="-5400000">
            <a:off x="1490186" y="6118900"/>
            <a:ext cx="837248" cy="0"/>
          </a:xfrm>
          <a:prstGeom prst="line">
            <a:avLst/>
          </a:prstGeom>
          <a:ln cap="flat" w="76200">
            <a:solidFill>
              <a:srgbClr val="010440"/>
            </a:solidFill>
            <a:prstDash val="solid"/>
            <a:headEnd type="none" len="sm" w="sm"/>
            <a:tailEnd type="none" len="sm" w="sm"/>
          </a:ln>
        </p:spPr>
      </p:sp>
      <p:sp>
        <p:nvSpPr>
          <p:cNvPr name="AutoShape 4" id="4"/>
          <p:cNvSpPr/>
          <p:nvPr/>
        </p:nvSpPr>
        <p:spPr>
          <a:xfrm rot="0">
            <a:off x="1880790" y="6073934"/>
            <a:ext cx="14498400" cy="0"/>
          </a:xfrm>
          <a:prstGeom prst="line">
            <a:avLst/>
          </a:prstGeom>
          <a:ln cap="flat" w="76200">
            <a:solidFill>
              <a:srgbClr val="010440"/>
            </a:solidFill>
            <a:prstDash val="solid"/>
            <a:headEnd type="none" len="sm" w="sm"/>
            <a:tailEnd type="none" len="sm" w="sm"/>
          </a:ln>
        </p:spPr>
      </p:sp>
      <p:sp>
        <p:nvSpPr>
          <p:cNvPr name="TextBox 5" id="5"/>
          <p:cNvSpPr txBox="true"/>
          <p:nvPr/>
        </p:nvSpPr>
        <p:spPr>
          <a:xfrm rot="0">
            <a:off x="570494" y="6954044"/>
            <a:ext cx="2676631" cy="802005"/>
          </a:xfrm>
          <a:prstGeom prst="rect">
            <a:avLst/>
          </a:prstGeom>
        </p:spPr>
        <p:txBody>
          <a:bodyPr anchor="t" rtlCol="false" tIns="0" lIns="0" bIns="0" rIns="0">
            <a:spAutoFit/>
          </a:bodyPr>
          <a:lstStyle/>
          <a:p>
            <a:pPr algn="ctr">
              <a:lnSpc>
                <a:spcPts val="3299"/>
              </a:lnSpc>
            </a:pPr>
            <a:r>
              <a:rPr lang="en-US" sz="2199" spc="114">
                <a:solidFill>
                  <a:srgbClr val="000000"/>
                </a:solidFill>
                <a:latin typeface="Barlow SemiCondensed Bold"/>
                <a:ea typeface="Barlow SemiCondensed Bold"/>
                <a:cs typeface="Barlow SemiCondensed Bold"/>
                <a:sym typeface="Barlow SemiCondensed Bold"/>
              </a:rPr>
              <a:t>Business Understanding</a:t>
            </a:r>
          </a:p>
        </p:txBody>
      </p:sp>
      <p:sp>
        <p:nvSpPr>
          <p:cNvPr name="TextBox 6" id="6"/>
          <p:cNvSpPr txBox="true"/>
          <p:nvPr/>
        </p:nvSpPr>
        <p:spPr>
          <a:xfrm rot="0">
            <a:off x="2981773" y="4876324"/>
            <a:ext cx="2678438" cy="392430"/>
          </a:xfrm>
          <a:prstGeom prst="rect">
            <a:avLst/>
          </a:prstGeom>
        </p:spPr>
        <p:txBody>
          <a:bodyPr anchor="t" rtlCol="false" tIns="0" lIns="0" bIns="0" rIns="0">
            <a:spAutoFit/>
          </a:bodyPr>
          <a:lstStyle/>
          <a:p>
            <a:pPr algn="ctr">
              <a:lnSpc>
                <a:spcPts val="3299"/>
              </a:lnSpc>
            </a:pPr>
            <a:r>
              <a:rPr lang="en-US" sz="2199" spc="114">
                <a:solidFill>
                  <a:srgbClr val="000000"/>
                </a:solidFill>
                <a:latin typeface="Barlow SemiCondensed Bold"/>
                <a:ea typeface="Barlow SemiCondensed Bold"/>
                <a:cs typeface="Barlow SemiCondensed Bold"/>
                <a:sym typeface="Barlow SemiCondensed Bold"/>
              </a:rPr>
              <a:t>Analytic Approach</a:t>
            </a:r>
          </a:p>
        </p:txBody>
      </p:sp>
      <p:sp>
        <p:nvSpPr>
          <p:cNvPr name="TextBox 7" id="7"/>
          <p:cNvSpPr txBox="true"/>
          <p:nvPr/>
        </p:nvSpPr>
        <p:spPr>
          <a:xfrm rot="0">
            <a:off x="5393954" y="6954044"/>
            <a:ext cx="2676631" cy="392430"/>
          </a:xfrm>
          <a:prstGeom prst="rect">
            <a:avLst/>
          </a:prstGeom>
        </p:spPr>
        <p:txBody>
          <a:bodyPr anchor="t" rtlCol="false" tIns="0" lIns="0" bIns="0" rIns="0">
            <a:spAutoFit/>
          </a:bodyPr>
          <a:lstStyle/>
          <a:p>
            <a:pPr algn="ctr">
              <a:lnSpc>
                <a:spcPts val="3299"/>
              </a:lnSpc>
            </a:pPr>
            <a:r>
              <a:rPr lang="en-US" sz="2199" spc="114">
                <a:solidFill>
                  <a:srgbClr val="000000"/>
                </a:solidFill>
                <a:latin typeface="Barlow SemiCondensed Bold"/>
                <a:ea typeface="Barlow SemiCondensed Bold"/>
                <a:cs typeface="Barlow SemiCondensed Bold"/>
                <a:sym typeface="Barlow SemiCondensed Bold"/>
              </a:rPr>
              <a:t>Data Understanding</a:t>
            </a:r>
          </a:p>
        </p:txBody>
      </p:sp>
      <p:sp>
        <p:nvSpPr>
          <p:cNvPr name="TextBox 8" id="8"/>
          <p:cNvSpPr txBox="true"/>
          <p:nvPr/>
        </p:nvSpPr>
        <p:spPr>
          <a:xfrm rot="0">
            <a:off x="7806136" y="4077176"/>
            <a:ext cx="2676631" cy="1211580"/>
          </a:xfrm>
          <a:prstGeom prst="rect">
            <a:avLst/>
          </a:prstGeom>
        </p:spPr>
        <p:txBody>
          <a:bodyPr anchor="t" rtlCol="false" tIns="0" lIns="0" bIns="0" rIns="0">
            <a:spAutoFit/>
          </a:bodyPr>
          <a:lstStyle/>
          <a:p>
            <a:pPr algn="ctr">
              <a:lnSpc>
                <a:spcPts val="3299"/>
              </a:lnSpc>
            </a:pPr>
            <a:r>
              <a:rPr lang="en-US" sz="2199" spc="114">
                <a:solidFill>
                  <a:srgbClr val="000000"/>
                </a:solidFill>
                <a:latin typeface="Barlow SemiCondensed Bold"/>
                <a:ea typeface="Barlow SemiCondensed Bold"/>
                <a:cs typeface="Barlow SemiCondensed Bold"/>
                <a:sym typeface="Barlow SemiCondensed Bold"/>
              </a:rPr>
              <a:t>Data Preparation, Feature Engineering,</a:t>
            </a:r>
          </a:p>
          <a:p>
            <a:pPr algn="ctr">
              <a:lnSpc>
                <a:spcPts val="3299"/>
              </a:lnSpc>
            </a:pPr>
            <a:r>
              <a:rPr lang="en-US" sz="2199" spc="114">
                <a:solidFill>
                  <a:srgbClr val="000000"/>
                </a:solidFill>
                <a:latin typeface="Barlow SemiCondensed Bold"/>
                <a:ea typeface="Barlow SemiCondensed Bold"/>
                <a:cs typeface="Barlow SemiCondensed Bold"/>
                <a:sym typeface="Barlow SemiCondensed Bold"/>
              </a:rPr>
              <a:t>Feature Selection</a:t>
            </a:r>
          </a:p>
        </p:txBody>
      </p:sp>
      <p:sp>
        <p:nvSpPr>
          <p:cNvPr name="TextBox 9" id="9"/>
          <p:cNvSpPr txBox="true"/>
          <p:nvPr/>
        </p:nvSpPr>
        <p:spPr>
          <a:xfrm rot="0">
            <a:off x="10217414" y="6954044"/>
            <a:ext cx="2676631" cy="392430"/>
          </a:xfrm>
          <a:prstGeom prst="rect">
            <a:avLst/>
          </a:prstGeom>
        </p:spPr>
        <p:txBody>
          <a:bodyPr anchor="t" rtlCol="false" tIns="0" lIns="0" bIns="0" rIns="0">
            <a:spAutoFit/>
          </a:bodyPr>
          <a:lstStyle/>
          <a:p>
            <a:pPr algn="ctr">
              <a:lnSpc>
                <a:spcPts val="3299"/>
              </a:lnSpc>
            </a:pPr>
            <a:r>
              <a:rPr lang="en-US" sz="2199" spc="114">
                <a:solidFill>
                  <a:srgbClr val="000000"/>
                </a:solidFill>
                <a:latin typeface="Barlow SemiCondensed Bold"/>
                <a:ea typeface="Barlow SemiCondensed Bold"/>
                <a:cs typeface="Barlow SemiCondensed Bold"/>
                <a:sym typeface="Barlow SemiCondensed Bold"/>
              </a:rPr>
              <a:t>Modeling</a:t>
            </a:r>
          </a:p>
        </p:txBody>
      </p:sp>
      <p:sp>
        <p:nvSpPr>
          <p:cNvPr name="TextBox 10" id="10"/>
          <p:cNvSpPr txBox="true"/>
          <p:nvPr/>
        </p:nvSpPr>
        <p:spPr>
          <a:xfrm rot="0">
            <a:off x="12629596" y="4090194"/>
            <a:ext cx="2676631" cy="1211580"/>
          </a:xfrm>
          <a:prstGeom prst="rect">
            <a:avLst/>
          </a:prstGeom>
        </p:spPr>
        <p:txBody>
          <a:bodyPr anchor="t" rtlCol="false" tIns="0" lIns="0" bIns="0" rIns="0">
            <a:spAutoFit/>
          </a:bodyPr>
          <a:lstStyle/>
          <a:p>
            <a:pPr algn="ctr">
              <a:lnSpc>
                <a:spcPts val="3299"/>
              </a:lnSpc>
            </a:pPr>
            <a:r>
              <a:rPr lang="en-US" sz="2199" spc="114">
                <a:solidFill>
                  <a:srgbClr val="000000"/>
                </a:solidFill>
                <a:latin typeface="Barlow SemiCondensed Bold"/>
                <a:ea typeface="Barlow SemiCondensed Bold"/>
                <a:cs typeface="Barlow SemiCondensed Bold"/>
                <a:sym typeface="Barlow SemiCondensed Bold"/>
              </a:rPr>
              <a:t>Business Explanation and Prediction</a:t>
            </a:r>
          </a:p>
        </p:txBody>
      </p:sp>
      <p:sp>
        <p:nvSpPr>
          <p:cNvPr name="TextBox 11" id="11"/>
          <p:cNvSpPr txBox="true"/>
          <p:nvPr/>
        </p:nvSpPr>
        <p:spPr>
          <a:xfrm rot="0">
            <a:off x="15040874" y="6954044"/>
            <a:ext cx="2676631" cy="802005"/>
          </a:xfrm>
          <a:prstGeom prst="rect">
            <a:avLst/>
          </a:prstGeom>
        </p:spPr>
        <p:txBody>
          <a:bodyPr anchor="t" rtlCol="false" tIns="0" lIns="0" bIns="0" rIns="0">
            <a:spAutoFit/>
          </a:bodyPr>
          <a:lstStyle/>
          <a:p>
            <a:pPr algn="ctr">
              <a:lnSpc>
                <a:spcPts val="3299"/>
              </a:lnSpc>
            </a:pPr>
            <a:r>
              <a:rPr lang="en-US" sz="2199" spc="114">
                <a:solidFill>
                  <a:srgbClr val="000000"/>
                </a:solidFill>
                <a:latin typeface="Barlow SemiCondensed Bold"/>
                <a:ea typeface="Barlow SemiCondensed Bold"/>
                <a:cs typeface="Barlow SemiCondensed Bold"/>
                <a:sym typeface="Barlow SemiCondensed Bold"/>
              </a:rPr>
              <a:t>Conclusion and Recommendation</a:t>
            </a:r>
          </a:p>
        </p:txBody>
      </p:sp>
      <p:grpSp>
        <p:nvGrpSpPr>
          <p:cNvPr name="Group 12" id="12"/>
          <p:cNvGrpSpPr/>
          <p:nvPr/>
        </p:nvGrpSpPr>
        <p:grpSpPr>
          <a:xfrm rot="0">
            <a:off x="3048847" y="1627822"/>
            <a:ext cx="12246346" cy="1030605"/>
            <a:chOff x="0" y="0"/>
            <a:chExt cx="16328461" cy="1374140"/>
          </a:xfrm>
        </p:grpSpPr>
        <p:sp>
          <p:nvSpPr>
            <p:cNvPr name="TextBox 13" id="13"/>
            <p:cNvSpPr txBox="true"/>
            <p:nvPr/>
          </p:nvSpPr>
          <p:spPr>
            <a:xfrm rot="0">
              <a:off x="0" y="-28575"/>
              <a:ext cx="16328461" cy="755015"/>
            </a:xfrm>
            <a:prstGeom prst="rect">
              <a:avLst/>
            </a:prstGeom>
          </p:spPr>
          <p:txBody>
            <a:bodyPr anchor="t" rtlCol="false" tIns="0" lIns="0" bIns="0" rIns="0">
              <a:spAutoFit/>
            </a:bodyPr>
            <a:lstStyle/>
            <a:p>
              <a:pPr algn="ctr">
                <a:lnSpc>
                  <a:spcPts val="4680"/>
                </a:lnSpc>
              </a:pPr>
              <a:r>
                <a:rPr lang="en-US" sz="3600">
                  <a:solidFill>
                    <a:srgbClr val="000000"/>
                  </a:solidFill>
                  <a:latin typeface="Barlow Semi-Bold"/>
                  <a:ea typeface="Barlow Semi-Bold"/>
                  <a:cs typeface="Barlow Semi-Bold"/>
                  <a:sym typeface="Barlow Semi-Bold"/>
                </a:rPr>
                <a:t>The Outline</a:t>
              </a:r>
            </a:p>
          </p:txBody>
        </p:sp>
        <p:sp>
          <p:nvSpPr>
            <p:cNvPr name="TextBox 14" id="14"/>
            <p:cNvSpPr txBox="true"/>
            <p:nvPr/>
          </p:nvSpPr>
          <p:spPr>
            <a:xfrm rot="0">
              <a:off x="0" y="873125"/>
              <a:ext cx="16328461" cy="501015"/>
            </a:xfrm>
            <a:prstGeom prst="rect">
              <a:avLst/>
            </a:prstGeom>
          </p:spPr>
          <p:txBody>
            <a:bodyPr anchor="t" rtlCol="false" tIns="0" lIns="0" bIns="0" rIns="0">
              <a:spAutoFit/>
            </a:bodyPr>
            <a:lstStyle/>
            <a:p>
              <a:pPr algn="ctr">
                <a:lnSpc>
                  <a:spcPts val="3299"/>
                </a:lnSpc>
              </a:pPr>
              <a:r>
                <a:rPr lang="en-US" sz="2199" spc="114">
                  <a:solidFill>
                    <a:srgbClr val="000000"/>
                  </a:solidFill>
                  <a:latin typeface="Barlow SemiCondensed"/>
                  <a:ea typeface="Barlow SemiCondensed"/>
                  <a:cs typeface="Barlow SemiCondensed"/>
                  <a:sym typeface="Barlow SemiCondensed"/>
                </a:rPr>
                <a:t>Bank Marketing Campaign Machine Learning</a:t>
              </a:r>
            </a:p>
          </p:txBody>
        </p:sp>
      </p:grpSp>
      <p:grpSp>
        <p:nvGrpSpPr>
          <p:cNvPr name="Group 15" id="15"/>
          <p:cNvGrpSpPr/>
          <p:nvPr/>
        </p:nvGrpSpPr>
        <p:grpSpPr>
          <a:xfrm rot="0">
            <a:off x="16192500" y="10137246"/>
            <a:ext cx="2283181" cy="167947"/>
            <a:chOff x="0" y="0"/>
            <a:chExt cx="601332" cy="44233"/>
          </a:xfrm>
        </p:grpSpPr>
        <p:sp>
          <p:nvSpPr>
            <p:cNvPr name="Freeform 16" id="1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010440"/>
            </a:solidFill>
          </p:spPr>
        </p:sp>
        <p:sp>
          <p:nvSpPr>
            <p:cNvPr name="TextBox 17" id="17"/>
            <p:cNvSpPr txBox="true"/>
            <p:nvPr/>
          </p:nvSpPr>
          <p:spPr>
            <a:xfrm>
              <a:off x="0" y="-66675"/>
              <a:ext cx="601332" cy="110908"/>
            </a:xfrm>
            <a:prstGeom prst="rect">
              <a:avLst/>
            </a:prstGeom>
          </p:spPr>
          <p:txBody>
            <a:bodyPr anchor="ctr" rtlCol="false" tIns="50800" lIns="50800" bIns="50800" rIns="50800"/>
            <a:lstStyle/>
            <a:p>
              <a:pPr algn="ctr">
                <a:lnSpc>
                  <a:spcPts val="3299"/>
                </a:lnSpc>
              </a:pPr>
            </a:p>
          </p:txBody>
        </p:sp>
      </p:grpSp>
      <p:grpSp>
        <p:nvGrpSpPr>
          <p:cNvPr name="Group 18" id="18"/>
          <p:cNvGrpSpPr/>
          <p:nvPr/>
        </p:nvGrpSpPr>
        <p:grpSpPr>
          <a:xfrm rot="0">
            <a:off x="0" y="0"/>
            <a:ext cx="16192500" cy="172508"/>
            <a:chOff x="0" y="0"/>
            <a:chExt cx="4264691" cy="45434"/>
          </a:xfrm>
        </p:grpSpPr>
        <p:sp>
          <p:nvSpPr>
            <p:cNvPr name="Freeform 19" id="19"/>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010440"/>
            </a:solidFill>
          </p:spPr>
        </p:sp>
        <p:sp>
          <p:nvSpPr>
            <p:cNvPr name="TextBox 20" id="20"/>
            <p:cNvSpPr txBox="true"/>
            <p:nvPr/>
          </p:nvSpPr>
          <p:spPr>
            <a:xfrm>
              <a:off x="0" y="-66675"/>
              <a:ext cx="4264691" cy="112109"/>
            </a:xfrm>
            <a:prstGeom prst="rect">
              <a:avLst/>
            </a:prstGeom>
          </p:spPr>
          <p:txBody>
            <a:bodyPr anchor="ctr" rtlCol="false" tIns="50800" lIns="50800" bIns="50800" rIns="50800"/>
            <a:lstStyle/>
            <a:p>
              <a:pPr algn="ctr">
                <a:lnSpc>
                  <a:spcPts val="3299"/>
                </a:lnSpc>
              </a:pPr>
            </a:p>
          </p:txBody>
        </p:sp>
      </p:grpSp>
      <p:sp>
        <p:nvSpPr>
          <p:cNvPr name="AutoShape 21" id="21"/>
          <p:cNvSpPr/>
          <p:nvPr/>
        </p:nvSpPr>
        <p:spPr>
          <a:xfrm rot="-5400000">
            <a:off x="3901432" y="6118900"/>
            <a:ext cx="837248" cy="0"/>
          </a:xfrm>
          <a:prstGeom prst="line">
            <a:avLst/>
          </a:prstGeom>
          <a:ln cap="flat" w="76200">
            <a:solidFill>
              <a:srgbClr val="010440"/>
            </a:solidFill>
            <a:prstDash val="solid"/>
            <a:headEnd type="none" len="sm" w="sm"/>
            <a:tailEnd type="none" len="sm" w="sm"/>
          </a:ln>
        </p:spPr>
      </p:sp>
      <p:sp>
        <p:nvSpPr>
          <p:cNvPr name="AutoShape 22" id="22"/>
          <p:cNvSpPr/>
          <p:nvPr/>
        </p:nvSpPr>
        <p:spPr>
          <a:xfrm rot="-5400000">
            <a:off x="6312677" y="6118900"/>
            <a:ext cx="837248" cy="0"/>
          </a:xfrm>
          <a:prstGeom prst="line">
            <a:avLst/>
          </a:prstGeom>
          <a:ln cap="flat" w="76200">
            <a:solidFill>
              <a:srgbClr val="010440"/>
            </a:solidFill>
            <a:prstDash val="solid"/>
            <a:headEnd type="none" len="sm" w="sm"/>
            <a:tailEnd type="none" len="sm" w="sm"/>
          </a:ln>
        </p:spPr>
      </p:sp>
      <p:sp>
        <p:nvSpPr>
          <p:cNvPr name="AutoShape 23" id="23"/>
          <p:cNvSpPr/>
          <p:nvPr/>
        </p:nvSpPr>
        <p:spPr>
          <a:xfrm rot="-5400000">
            <a:off x="8723922" y="6118900"/>
            <a:ext cx="837248" cy="0"/>
          </a:xfrm>
          <a:prstGeom prst="line">
            <a:avLst/>
          </a:prstGeom>
          <a:ln cap="flat" w="76200">
            <a:solidFill>
              <a:srgbClr val="010440"/>
            </a:solidFill>
            <a:prstDash val="solid"/>
            <a:headEnd type="none" len="sm" w="sm"/>
            <a:tailEnd type="none" len="sm" w="sm"/>
          </a:ln>
        </p:spPr>
      </p:sp>
      <p:sp>
        <p:nvSpPr>
          <p:cNvPr name="AutoShape 24" id="24"/>
          <p:cNvSpPr/>
          <p:nvPr/>
        </p:nvSpPr>
        <p:spPr>
          <a:xfrm rot="-5400000">
            <a:off x="11135167" y="6118900"/>
            <a:ext cx="837248" cy="0"/>
          </a:xfrm>
          <a:prstGeom prst="line">
            <a:avLst/>
          </a:prstGeom>
          <a:ln cap="flat" w="76200">
            <a:solidFill>
              <a:srgbClr val="010440"/>
            </a:solidFill>
            <a:prstDash val="solid"/>
            <a:headEnd type="none" len="sm" w="sm"/>
            <a:tailEnd type="none" len="sm" w="sm"/>
          </a:ln>
        </p:spPr>
      </p:sp>
      <p:sp>
        <p:nvSpPr>
          <p:cNvPr name="AutoShape 25" id="25"/>
          <p:cNvSpPr/>
          <p:nvPr/>
        </p:nvSpPr>
        <p:spPr>
          <a:xfrm rot="-5400000">
            <a:off x="13546413" y="6118900"/>
            <a:ext cx="837248" cy="0"/>
          </a:xfrm>
          <a:prstGeom prst="line">
            <a:avLst/>
          </a:prstGeom>
          <a:ln cap="flat" w="76200">
            <a:solidFill>
              <a:srgbClr val="010440"/>
            </a:solidFill>
            <a:prstDash val="solid"/>
            <a:headEnd type="none" len="sm" w="sm"/>
            <a:tailEnd type="none" len="sm" w="sm"/>
          </a:ln>
        </p:spPr>
      </p:sp>
      <p:grpSp>
        <p:nvGrpSpPr>
          <p:cNvPr name="Group 26" id="26"/>
          <p:cNvGrpSpPr/>
          <p:nvPr/>
        </p:nvGrpSpPr>
        <p:grpSpPr>
          <a:xfrm rot="0">
            <a:off x="3883323" y="6508274"/>
            <a:ext cx="880110" cy="88011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440"/>
            </a:solidFill>
          </p:spPr>
        </p:sp>
        <p:sp>
          <p:nvSpPr>
            <p:cNvPr name="TextBox 28" id="28"/>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a:solidFill>
                    <a:srgbClr val="FFFFFF"/>
                  </a:solidFill>
                  <a:latin typeface="Barlow Semi-Bold"/>
                  <a:ea typeface="Barlow Semi-Bold"/>
                  <a:cs typeface="Barlow Semi-Bold"/>
                  <a:sym typeface="Barlow Semi-Bold"/>
                </a:rPr>
                <a:t>2</a:t>
              </a:r>
            </a:p>
          </p:txBody>
        </p:sp>
      </p:grpSp>
      <p:grpSp>
        <p:nvGrpSpPr>
          <p:cNvPr name="Group 29" id="29"/>
          <p:cNvGrpSpPr/>
          <p:nvPr/>
        </p:nvGrpSpPr>
        <p:grpSpPr>
          <a:xfrm rot="0">
            <a:off x="8703945" y="6508274"/>
            <a:ext cx="880110" cy="880110"/>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8C6C"/>
            </a:solidFill>
          </p:spPr>
        </p:sp>
        <p:sp>
          <p:nvSpPr>
            <p:cNvPr name="TextBox 31" id="31"/>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a:solidFill>
                    <a:srgbClr val="FFFFFF"/>
                  </a:solidFill>
                  <a:latin typeface="Barlow Semi-Bold"/>
                  <a:ea typeface="Barlow Semi-Bold"/>
                  <a:cs typeface="Barlow Semi-Bold"/>
                  <a:sym typeface="Barlow Semi-Bold"/>
                </a:rPr>
                <a:t>4</a:t>
              </a:r>
            </a:p>
          </p:txBody>
        </p:sp>
      </p:grpSp>
      <p:grpSp>
        <p:nvGrpSpPr>
          <p:cNvPr name="Group 32" id="32"/>
          <p:cNvGrpSpPr/>
          <p:nvPr/>
        </p:nvGrpSpPr>
        <p:grpSpPr>
          <a:xfrm rot="0">
            <a:off x="13524567" y="6508274"/>
            <a:ext cx="880110" cy="88011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440"/>
            </a:solidFill>
          </p:spPr>
        </p:sp>
        <p:sp>
          <p:nvSpPr>
            <p:cNvPr name="TextBox 34" id="34"/>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a:solidFill>
                    <a:srgbClr val="FFFFFF"/>
                  </a:solidFill>
                  <a:latin typeface="Barlow Semi-Bold"/>
                  <a:ea typeface="Barlow Semi-Bold"/>
                  <a:cs typeface="Barlow Semi-Bold"/>
                  <a:sym typeface="Barlow Semi-Bold"/>
                </a:rPr>
                <a:t>6</a:t>
              </a:r>
            </a:p>
          </p:txBody>
        </p:sp>
      </p:grpSp>
      <p:sp>
        <p:nvSpPr>
          <p:cNvPr name="AutoShape 35" id="35"/>
          <p:cNvSpPr/>
          <p:nvPr/>
        </p:nvSpPr>
        <p:spPr>
          <a:xfrm rot="-5400000">
            <a:off x="15957658" y="6118900"/>
            <a:ext cx="837248" cy="0"/>
          </a:xfrm>
          <a:prstGeom prst="line">
            <a:avLst/>
          </a:prstGeom>
          <a:ln cap="flat" w="76200">
            <a:solidFill>
              <a:srgbClr val="010440"/>
            </a:solidFill>
            <a:prstDash val="solid"/>
            <a:headEnd type="none" len="sm" w="sm"/>
            <a:tailEnd type="none" len="sm" w="sm"/>
          </a:ln>
        </p:spPr>
      </p:sp>
      <p:grpSp>
        <p:nvGrpSpPr>
          <p:cNvPr name="Group 36" id="36"/>
          <p:cNvGrpSpPr/>
          <p:nvPr/>
        </p:nvGrpSpPr>
        <p:grpSpPr>
          <a:xfrm rot="0">
            <a:off x="1473013" y="4921091"/>
            <a:ext cx="880110" cy="88011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440"/>
            </a:solidFill>
          </p:spPr>
        </p:sp>
        <p:sp>
          <p:nvSpPr>
            <p:cNvPr name="TextBox 38" id="38"/>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a:solidFill>
                    <a:srgbClr val="FFFFFF"/>
                  </a:solidFill>
                  <a:latin typeface="Barlow Semi-Bold"/>
                  <a:ea typeface="Barlow Semi-Bold"/>
                  <a:cs typeface="Barlow Semi-Bold"/>
                  <a:sym typeface="Barlow Semi-Bold"/>
                </a:rPr>
                <a:t>1</a:t>
              </a:r>
            </a:p>
          </p:txBody>
        </p:sp>
      </p:grpSp>
      <p:grpSp>
        <p:nvGrpSpPr>
          <p:cNvPr name="Group 39" id="39"/>
          <p:cNvGrpSpPr/>
          <p:nvPr/>
        </p:nvGrpSpPr>
        <p:grpSpPr>
          <a:xfrm rot="0">
            <a:off x="6293634" y="4921091"/>
            <a:ext cx="880110" cy="88011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8C6C"/>
            </a:solidFill>
          </p:spPr>
        </p:sp>
        <p:sp>
          <p:nvSpPr>
            <p:cNvPr name="TextBox 41" id="41"/>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a:solidFill>
                    <a:srgbClr val="FFFFFF"/>
                  </a:solidFill>
                  <a:latin typeface="Barlow Semi-Bold"/>
                  <a:ea typeface="Barlow Semi-Bold"/>
                  <a:cs typeface="Barlow Semi-Bold"/>
                  <a:sym typeface="Barlow Semi-Bold"/>
                </a:rPr>
                <a:t>3</a:t>
              </a:r>
            </a:p>
          </p:txBody>
        </p:sp>
      </p:grpSp>
      <p:grpSp>
        <p:nvGrpSpPr>
          <p:cNvPr name="Group 42" id="42"/>
          <p:cNvGrpSpPr/>
          <p:nvPr/>
        </p:nvGrpSpPr>
        <p:grpSpPr>
          <a:xfrm rot="0">
            <a:off x="11114256" y="4921091"/>
            <a:ext cx="880110" cy="880110"/>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8C6C"/>
            </a:solidFill>
          </p:spPr>
        </p:sp>
        <p:sp>
          <p:nvSpPr>
            <p:cNvPr name="TextBox 44" id="44"/>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a:solidFill>
                    <a:srgbClr val="FFFFFF"/>
                  </a:solidFill>
                  <a:latin typeface="Barlow Semi-Bold"/>
                  <a:ea typeface="Barlow Semi-Bold"/>
                  <a:cs typeface="Barlow Semi-Bold"/>
                  <a:sym typeface="Barlow Semi-Bold"/>
                </a:rPr>
                <a:t>5</a:t>
              </a:r>
            </a:p>
          </p:txBody>
        </p:sp>
      </p:grpSp>
      <p:grpSp>
        <p:nvGrpSpPr>
          <p:cNvPr name="Group 45" id="45"/>
          <p:cNvGrpSpPr/>
          <p:nvPr/>
        </p:nvGrpSpPr>
        <p:grpSpPr>
          <a:xfrm rot="0">
            <a:off x="15934877" y="4921091"/>
            <a:ext cx="880110" cy="880110"/>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440"/>
            </a:solidFill>
          </p:spPr>
        </p:sp>
        <p:sp>
          <p:nvSpPr>
            <p:cNvPr name="TextBox 47" id="47"/>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a:solidFill>
                    <a:srgbClr val="FFFFFF"/>
                  </a:solidFill>
                  <a:latin typeface="Barlow Semi-Bold"/>
                  <a:ea typeface="Barlow Semi-Bold"/>
                  <a:cs typeface="Barlow Semi-Bold"/>
                  <a:sym typeface="Barlow Semi-Bold"/>
                </a:rPr>
                <a:t>7</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780901">
            <a:off x="11896173" y="-7932186"/>
            <a:ext cx="4063084" cy="13296336"/>
            <a:chOff x="0" y="0"/>
            <a:chExt cx="1070113" cy="3501916"/>
          </a:xfrm>
        </p:grpSpPr>
        <p:sp>
          <p:nvSpPr>
            <p:cNvPr name="Freeform 3" id="3"/>
            <p:cNvSpPr/>
            <p:nvPr/>
          </p:nvSpPr>
          <p:spPr>
            <a:xfrm flipH="false" flipV="false" rot="0">
              <a:off x="0" y="0"/>
              <a:ext cx="1070113" cy="3501916"/>
            </a:xfrm>
            <a:custGeom>
              <a:avLst/>
              <a:gdLst/>
              <a:ahLst/>
              <a:cxnLst/>
              <a:rect r="r" b="b" t="t" l="l"/>
              <a:pathLst>
                <a:path h="3501916" w="1070113">
                  <a:moveTo>
                    <a:pt x="0" y="0"/>
                  </a:moveTo>
                  <a:lnTo>
                    <a:pt x="1070113" y="0"/>
                  </a:lnTo>
                  <a:lnTo>
                    <a:pt x="1070113" y="3501916"/>
                  </a:lnTo>
                  <a:lnTo>
                    <a:pt x="0" y="3501916"/>
                  </a:lnTo>
                  <a:close/>
                </a:path>
              </a:pathLst>
            </a:custGeom>
            <a:solidFill>
              <a:srgbClr val="487BA2"/>
            </a:solidFill>
          </p:spPr>
        </p:sp>
        <p:sp>
          <p:nvSpPr>
            <p:cNvPr name="TextBox 4" id="4"/>
            <p:cNvSpPr txBox="true"/>
            <p:nvPr/>
          </p:nvSpPr>
          <p:spPr>
            <a:xfrm>
              <a:off x="0" y="-57150"/>
              <a:ext cx="1070113" cy="355906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709994">
            <a:off x="15699365" y="-6388212"/>
            <a:ext cx="2573469" cy="12701748"/>
            <a:chOff x="0" y="0"/>
            <a:chExt cx="677786" cy="3345316"/>
          </a:xfrm>
        </p:grpSpPr>
        <p:sp>
          <p:nvSpPr>
            <p:cNvPr name="Freeform 6" id="6"/>
            <p:cNvSpPr/>
            <p:nvPr/>
          </p:nvSpPr>
          <p:spPr>
            <a:xfrm flipH="false" flipV="false" rot="0">
              <a:off x="0" y="0"/>
              <a:ext cx="677786" cy="3345316"/>
            </a:xfrm>
            <a:custGeom>
              <a:avLst/>
              <a:gdLst/>
              <a:ahLst/>
              <a:cxnLst/>
              <a:rect r="r" b="b" t="t" l="l"/>
              <a:pathLst>
                <a:path h="3345316" w="677786">
                  <a:moveTo>
                    <a:pt x="0" y="0"/>
                  </a:moveTo>
                  <a:lnTo>
                    <a:pt x="677786" y="0"/>
                  </a:lnTo>
                  <a:lnTo>
                    <a:pt x="677786" y="3345316"/>
                  </a:lnTo>
                  <a:lnTo>
                    <a:pt x="0" y="3345316"/>
                  </a:lnTo>
                  <a:close/>
                </a:path>
              </a:pathLst>
            </a:custGeom>
            <a:solidFill>
              <a:srgbClr val="1B517B"/>
            </a:solidFill>
          </p:spPr>
        </p:sp>
        <p:sp>
          <p:nvSpPr>
            <p:cNvPr name="TextBox 7" id="7"/>
            <p:cNvSpPr txBox="true"/>
            <p:nvPr/>
          </p:nvSpPr>
          <p:spPr>
            <a:xfrm>
              <a:off x="0" y="-57150"/>
              <a:ext cx="677786" cy="340246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73203" y="4662458"/>
            <a:ext cx="4595842" cy="459584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517B"/>
            </a:solidFill>
          </p:spPr>
        </p:sp>
        <p:sp>
          <p:nvSpPr>
            <p:cNvPr name="TextBox 10" id="10"/>
            <p:cNvSpPr txBox="true"/>
            <p:nvPr/>
          </p:nvSpPr>
          <p:spPr>
            <a:xfrm>
              <a:off x="76200" y="19050"/>
              <a:ext cx="660400" cy="717550"/>
            </a:xfrm>
            <a:prstGeom prst="rect">
              <a:avLst/>
            </a:prstGeom>
          </p:spPr>
          <p:txBody>
            <a:bodyPr anchor="ctr" rtlCol="false" tIns="31461" lIns="31461" bIns="31461" rIns="31461"/>
            <a:lstStyle/>
            <a:p>
              <a:pPr algn="ctr">
                <a:lnSpc>
                  <a:spcPts val="2660"/>
                </a:lnSpc>
              </a:pPr>
            </a:p>
          </p:txBody>
        </p:sp>
      </p:grpSp>
      <p:grpSp>
        <p:nvGrpSpPr>
          <p:cNvPr name="Group 11" id="11"/>
          <p:cNvGrpSpPr/>
          <p:nvPr/>
        </p:nvGrpSpPr>
        <p:grpSpPr>
          <a:xfrm rot="0">
            <a:off x="13565634" y="4854889"/>
            <a:ext cx="4210980" cy="421098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19050"/>
              <a:ext cx="660400" cy="717550"/>
            </a:xfrm>
            <a:prstGeom prst="rect">
              <a:avLst/>
            </a:prstGeom>
          </p:spPr>
          <p:txBody>
            <a:bodyPr anchor="ctr" rtlCol="false" tIns="31461" lIns="31461" bIns="31461" rIns="31461"/>
            <a:lstStyle/>
            <a:p>
              <a:pPr algn="ctr">
                <a:lnSpc>
                  <a:spcPts val="2660"/>
                </a:lnSpc>
              </a:pPr>
            </a:p>
          </p:txBody>
        </p:sp>
      </p:grpSp>
      <p:grpSp>
        <p:nvGrpSpPr>
          <p:cNvPr name="Group 14" id="14"/>
          <p:cNvGrpSpPr>
            <a:grpSpLocks noChangeAspect="true"/>
          </p:cNvGrpSpPr>
          <p:nvPr/>
        </p:nvGrpSpPr>
        <p:grpSpPr>
          <a:xfrm rot="0">
            <a:off x="13725062" y="5014325"/>
            <a:ext cx="3892123" cy="3892107"/>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06" t="0" r="-24906" b="0"/>
              </a:stretch>
            </a:blipFill>
          </p:spPr>
        </p:sp>
      </p:grpSp>
      <p:grpSp>
        <p:nvGrpSpPr>
          <p:cNvPr name="Group 16" id="16"/>
          <p:cNvGrpSpPr/>
          <p:nvPr/>
        </p:nvGrpSpPr>
        <p:grpSpPr>
          <a:xfrm rot="0">
            <a:off x="14895317" y="2118510"/>
            <a:ext cx="3182784" cy="318278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517B"/>
            </a:solidFill>
          </p:spPr>
        </p:sp>
        <p:sp>
          <p:nvSpPr>
            <p:cNvPr name="TextBox 18" id="18"/>
            <p:cNvSpPr txBox="true"/>
            <p:nvPr/>
          </p:nvSpPr>
          <p:spPr>
            <a:xfrm>
              <a:off x="76200" y="19050"/>
              <a:ext cx="660400" cy="717550"/>
            </a:xfrm>
            <a:prstGeom prst="rect">
              <a:avLst/>
            </a:prstGeom>
          </p:spPr>
          <p:txBody>
            <a:bodyPr anchor="ctr" rtlCol="false" tIns="20295" lIns="20295" bIns="20295" rIns="20295"/>
            <a:lstStyle/>
            <a:p>
              <a:pPr algn="ctr">
                <a:lnSpc>
                  <a:spcPts val="2660"/>
                </a:lnSpc>
              </a:pPr>
            </a:p>
          </p:txBody>
        </p:sp>
      </p:grpSp>
      <p:grpSp>
        <p:nvGrpSpPr>
          <p:cNvPr name="Group 19" id="19"/>
          <p:cNvGrpSpPr/>
          <p:nvPr/>
        </p:nvGrpSpPr>
        <p:grpSpPr>
          <a:xfrm rot="0">
            <a:off x="15070496" y="2293689"/>
            <a:ext cx="2832426" cy="283242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1" id="21"/>
            <p:cNvSpPr txBox="true"/>
            <p:nvPr/>
          </p:nvSpPr>
          <p:spPr>
            <a:xfrm>
              <a:off x="76200" y="19050"/>
              <a:ext cx="660400" cy="717550"/>
            </a:xfrm>
            <a:prstGeom prst="rect">
              <a:avLst/>
            </a:prstGeom>
          </p:spPr>
          <p:txBody>
            <a:bodyPr anchor="ctr" rtlCol="false" tIns="20295" lIns="20295" bIns="20295" rIns="20295"/>
            <a:lstStyle/>
            <a:p>
              <a:pPr algn="ctr">
                <a:lnSpc>
                  <a:spcPts val="2660"/>
                </a:lnSpc>
              </a:pPr>
            </a:p>
          </p:txBody>
        </p:sp>
      </p:grpSp>
      <p:grpSp>
        <p:nvGrpSpPr>
          <p:cNvPr name="Group 22" id="22"/>
          <p:cNvGrpSpPr>
            <a:grpSpLocks noChangeAspect="true"/>
          </p:cNvGrpSpPr>
          <p:nvPr/>
        </p:nvGrpSpPr>
        <p:grpSpPr>
          <a:xfrm rot="0">
            <a:off x="15231350" y="2454548"/>
            <a:ext cx="2510718" cy="2510708"/>
            <a:chOff x="0" y="0"/>
            <a:chExt cx="6350000" cy="6349975"/>
          </a:xfrm>
        </p:grpSpPr>
        <p:sp>
          <p:nvSpPr>
            <p:cNvPr name="Freeform 23" id="2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41920" t="0" r="-8032" b="0"/>
              </a:stretch>
            </a:blipFill>
          </p:spPr>
        </p:sp>
      </p:grpSp>
      <p:sp>
        <p:nvSpPr>
          <p:cNvPr name="Freeform 24" id="24"/>
          <p:cNvSpPr/>
          <p:nvPr/>
        </p:nvSpPr>
        <p:spPr>
          <a:xfrm flipH="false" flipV="false" rot="0">
            <a:off x="309843" y="2794883"/>
            <a:ext cx="10035488" cy="1036633"/>
          </a:xfrm>
          <a:custGeom>
            <a:avLst/>
            <a:gdLst/>
            <a:ahLst/>
            <a:cxnLst/>
            <a:rect r="r" b="b" t="t" l="l"/>
            <a:pathLst>
              <a:path h="1036633" w="10035488">
                <a:moveTo>
                  <a:pt x="0" y="0"/>
                </a:moveTo>
                <a:lnTo>
                  <a:pt x="10035488" y="0"/>
                </a:lnTo>
                <a:lnTo>
                  <a:pt x="10035488" y="1036633"/>
                </a:lnTo>
                <a:lnTo>
                  <a:pt x="0" y="1036633"/>
                </a:lnTo>
                <a:lnTo>
                  <a:pt x="0" y="0"/>
                </a:lnTo>
                <a:close/>
              </a:path>
            </a:pathLst>
          </a:custGeom>
          <a:blipFill>
            <a:blip r:embed="rId4"/>
            <a:stretch>
              <a:fillRect l="0" t="0" r="0" b="0"/>
            </a:stretch>
          </a:blipFill>
        </p:spPr>
      </p:sp>
      <p:sp>
        <p:nvSpPr>
          <p:cNvPr name="Freeform 25" id="25"/>
          <p:cNvSpPr/>
          <p:nvPr/>
        </p:nvSpPr>
        <p:spPr>
          <a:xfrm flipH="false" flipV="false" rot="0">
            <a:off x="309843" y="1876485"/>
            <a:ext cx="7836242" cy="943861"/>
          </a:xfrm>
          <a:custGeom>
            <a:avLst/>
            <a:gdLst/>
            <a:ahLst/>
            <a:cxnLst/>
            <a:rect r="r" b="b" t="t" l="l"/>
            <a:pathLst>
              <a:path h="943861" w="7836242">
                <a:moveTo>
                  <a:pt x="0" y="0"/>
                </a:moveTo>
                <a:lnTo>
                  <a:pt x="7836242" y="0"/>
                </a:lnTo>
                <a:lnTo>
                  <a:pt x="7836242" y="943861"/>
                </a:lnTo>
                <a:lnTo>
                  <a:pt x="0" y="943861"/>
                </a:lnTo>
                <a:lnTo>
                  <a:pt x="0" y="0"/>
                </a:lnTo>
                <a:close/>
              </a:path>
            </a:pathLst>
          </a:custGeom>
          <a:blipFill>
            <a:blip r:embed="rId5"/>
            <a:stretch>
              <a:fillRect l="0" t="0" r="0" b="0"/>
            </a:stretch>
          </a:blipFill>
        </p:spPr>
      </p:sp>
      <p:sp>
        <p:nvSpPr>
          <p:cNvPr name="Freeform 26" id="26"/>
          <p:cNvSpPr/>
          <p:nvPr/>
        </p:nvSpPr>
        <p:spPr>
          <a:xfrm flipH="false" flipV="false" rot="0">
            <a:off x="571208" y="3838887"/>
            <a:ext cx="10826121" cy="5067546"/>
          </a:xfrm>
          <a:custGeom>
            <a:avLst/>
            <a:gdLst/>
            <a:ahLst/>
            <a:cxnLst/>
            <a:rect r="r" b="b" t="t" l="l"/>
            <a:pathLst>
              <a:path h="5067546" w="10826121">
                <a:moveTo>
                  <a:pt x="0" y="0"/>
                </a:moveTo>
                <a:lnTo>
                  <a:pt x="10826122" y="0"/>
                </a:lnTo>
                <a:lnTo>
                  <a:pt x="10826122" y="5067546"/>
                </a:lnTo>
                <a:lnTo>
                  <a:pt x="0" y="5067546"/>
                </a:lnTo>
                <a:lnTo>
                  <a:pt x="0" y="0"/>
                </a:lnTo>
                <a:close/>
              </a:path>
            </a:pathLst>
          </a:custGeom>
          <a:blipFill>
            <a:blip r:embed="rId6"/>
            <a:stretch>
              <a:fillRect l="0" t="0" r="0" b="0"/>
            </a:stretch>
          </a:blipFill>
        </p:spPr>
      </p:sp>
      <p:sp>
        <p:nvSpPr>
          <p:cNvPr name="TextBox 27" id="27"/>
          <p:cNvSpPr txBox="true"/>
          <p:nvPr/>
        </p:nvSpPr>
        <p:spPr>
          <a:xfrm rot="0">
            <a:off x="309843" y="536762"/>
            <a:ext cx="8149058" cy="933450"/>
          </a:xfrm>
          <a:prstGeom prst="rect">
            <a:avLst/>
          </a:prstGeom>
        </p:spPr>
        <p:txBody>
          <a:bodyPr anchor="t" rtlCol="false" tIns="0" lIns="0" bIns="0" rIns="0">
            <a:spAutoFit/>
          </a:bodyPr>
          <a:lstStyle/>
          <a:p>
            <a:pPr algn="l">
              <a:lnSpc>
                <a:spcPts val="7200"/>
              </a:lnSpc>
            </a:pPr>
            <a:r>
              <a:rPr lang="en-US" sz="6000">
                <a:solidFill>
                  <a:srgbClr val="1B517B"/>
                </a:solidFill>
                <a:latin typeface="Barlow SemiCondensed Heavy"/>
                <a:ea typeface="Barlow SemiCondensed Heavy"/>
                <a:cs typeface="Barlow SemiCondensed Heavy"/>
                <a:sym typeface="Barlow SemiCondensed Heavy"/>
              </a:rPr>
              <a:t>RETRUN OF INVESTMENT</a:t>
            </a:r>
          </a:p>
        </p:txBody>
      </p:sp>
      <p:sp>
        <p:nvSpPr>
          <p:cNvPr name="TextBox 28" id="28"/>
          <p:cNvSpPr txBox="true"/>
          <p:nvPr/>
        </p:nvSpPr>
        <p:spPr>
          <a:xfrm rot="0">
            <a:off x="826042" y="8420658"/>
            <a:ext cx="3355672" cy="485775"/>
          </a:xfrm>
          <a:prstGeom prst="rect">
            <a:avLst/>
          </a:prstGeom>
        </p:spPr>
        <p:txBody>
          <a:bodyPr anchor="t" rtlCol="false" tIns="0" lIns="0" bIns="0" rIns="0">
            <a:spAutoFit/>
          </a:bodyPr>
          <a:lstStyle/>
          <a:p>
            <a:pPr algn="just">
              <a:lnSpc>
                <a:spcPts val="3600"/>
              </a:lnSpc>
            </a:pPr>
            <a:r>
              <a:rPr lang="en-US" sz="3000">
                <a:solidFill>
                  <a:srgbClr val="000000"/>
                </a:solidFill>
                <a:latin typeface="Poppins Bold"/>
                <a:ea typeface="Poppins Bold"/>
                <a:cs typeface="Poppins Bold"/>
                <a:sym typeface="Poppins Bold"/>
              </a:rPr>
              <a:t>Increase in ROI</a:t>
            </a:r>
          </a:p>
        </p:txBody>
      </p:sp>
      <p:sp>
        <p:nvSpPr>
          <p:cNvPr name="TextBox 29" id="29"/>
          <p:cNvSpPr txBox="true"/>
          <p:nvPr/>
        </p:nvSpPr>
        <p:spPr>
          <a:xfrm rot="0">
            <a:off x="826042" y="8896908"/>
            <a:ext cx="9519289" cy="1104900"/>
          </a:xfrm>
          <a:prstGeom prst="rect">
            <a:avLst/>
          </a:prstGeom>
        </p:spPr>
        <p:txBody>
          <a:bodyPr anchor="t" rtlCol="false" tIns="0" lIns="0" bIns="0" rIns="0">
            <a:spAutoFit/>
          </a:bodyPr>
          <a:lstStyle/>
          <a:p>
            <a:pPr algn="just">
              <a:lnSpc>
                <a:spcPts val="2879"/>
              </a:lnSpc>
            </a:pPr>
            <a:r>
              <a:rPr lang="en-US" sz="2400">
                <a:solidFill>
                  <a:srgbClr val="000000"/>
                </a:solidFill>
                <a:latin typeface="Poppins"/>
                <a:ea typeface="Poppins"/>
                <a:cs typeface="Poppins"/>
                <a:sym typeface="Poppins"/>
              </a:rPr>
              <a:t>The ROI increased by approximately 120.88% after the model's implementation.</a:t>
            </a:r>
          </a:p>
          <a:p>
            <a:pPr algn="just">
              <a:lnSpc>
                <a:spcPts val="287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780901">
            <a:off x="11896173" y="-7932186"/>
            <a:ext cx="4063084" cy="13296336"/>
            <a:chOff x="0" y="0"/>
            <a:chExt cx="1070113" cy="3501916"/>
          </a:xfrm>
        </p:grpSpPr>
        <p:sp>
          <p:nvSpPr>
            <p:cNvPr name="Freeform 3" id="3"/>
            <p:cNvSpPr/>
            <p:nvPr/>
          </p:nvSpPr>
          <p:spPr>
            <a:xfrm flipH="false" flipV="false" rot="0">
              <a:off x="0" y="0"/>
              <a:ext cx="1070113" cy="3501916"/>
            </a:xfrm>
            <a:custGeom>
              <a:avLst/>
              <a:gdLst/>
              <a:ahLst/>
              <a:cxnLst/>
              <a:rect r="r" b="b" t="t" l="l"/>
              <a:pathLst>
                <a:path h="3501916" w="1070113">
                  <a:moveTo>
                    <a:pt x="0" y="0"/>
                  </a:moveTo>
                  <a:lnTo>
                    <a:pt x="1070113" y="0"/>
                  </a:lnTo>
                  <a:lnTo>
                    <a:pt x="1070113" y="3501916"/>
                  </a:lnTo>
                  <a:lnTo>
                    <a:pt x="0" y="3501916"/>
                  </a:lnTo>
                  <a:close/>
                </a:path>
              </a:pathLst>
            </a:custGeom>
            <a:solidFill>
              <a:srgbClr val="487BA2"/>
            </a:solidFill>
          </p:spPr>
        </p:sp>
        <p:sp>
          <p:nvSpPr>
            <p:cNvPr name="TextBox 4" id="4"/>
            <p:cNvSpPr txBox="true"/>
            <p:nvPr/>
          </p:nvSpPr>
          <p:spPr>
            <a:xfrm>
              <a:off x="0" y="-57150"/>
              <a:ext cx="1070113" cy="355906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709994">
            <a:off x="15699365" y="-6388212"/>
            <a:ext cx="2573469" cy="12701748"/>
            <a:chOff x="0" y="0"/>
            <a:chExt cx="677786" cy="3345316"/>
          </a:xfrm>
        </p:grpSpPr>
        <p:sp>
          <p:nvSpPr>
            <p:cNvPr name="Freeform 6" id="6"/>
            <p:cNvSpPr/>
            <p:nvPr/>
          </p:nvSpPr>
          <p:spPr>
            <a:xfrm flipH="false" flipV="false" rot="0">
              <a:off x="0" y="0"/>
              <a:ext cx="677786" cy="3345316"/>
            </a:xfrm>
            <a:custGeom>
              <a:avLst/>
              <a:gdLst/>
              <a:ahLst/>
              <a:cxnLst/>
              <a:rect r="r" b="b" t="t" l="l"/>
              <a:pathLst>
                <a:path h="3345316" w="677786">
                  <a:moveTo>
                    <a:pt x="0" y="0"/>
                  </a:moveTo>
                  <a:lnTo>
                    <a:pt x="677786" y="0"/>
                  </a:lnTo>
                  <a:lnTo>
                    <a:pt x="677786" y="3345316"/>
                  </a:lnTo>
                  <a:lnTo>
                    <a:pt x="0" y="3345316"/>
                  </a:lnTo>
                  <a:close/>
                </a:path>
              </a:pathLst>
            </a:custGeom>
            <a:solidFill>
              <a:srgbClr val="1B517B"/>
            </a:solidFill>
          </p:spPr>
        </p:sp>
        <p:sp>
          <p:nvSpPr>
            <p:cNvPr name="TextBox 7" id="7"/>
            <p:cNvSpPr txBox="true"/>
            <p:nvPr/>
          </p:nvSpPr>
          <p:spPr>
            <a:xfrm>
              <a:off x="0" y="-57150"/>
              <a:ext cx="677786" cy="340246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73203" y="4662458"/>
            <a:ext cx="4595842" cy="459584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517B"/>
            </a:solidFill>
          </p:spPr>
        </p:sp>
        <p:sp>
          <p:nvSpPr>
            <p:cNvPr name="TextBox 10" id="10"/>
            <p:cNvSpPr txBox="true"/>
            <p:nvPr/>
          </p:nvSpPr>
          <p:spPr>
            <a:xfrm>
              <a:off x="76200" y="19050"/>
              <a:ext cx="660400" cy="717550"/>
            </a:xfrm>
            <a:prstGeom prst="rect">
              <a:avLst/>
            </a:prstGeom>
          </p:spPr>
          <p:txBody>
            <a:bodyPr anchor="ctr" rtlCol="false" tIns="31461" lIns="31461" bIns="31461" rIns="31461"/>
            <a:lstStyle/>
            <a:p>
              <a:pPr algn="ctr">
                <a:lnSpc>
                  <a:spcPts val="2660"/>
                </a:lnSpc>
              </a:pPr>
            </a:p>
          </p:txBody>
        </p:sp>
      </p:grpSp>
      <p:grpSp>
        <p:nvGrpSpPr>
          <p:cNvPr name="Group 11" id="11"/>
          <p:cNvGrpSpPr/>
          <p:nvPr/>
        </p:nvGrpSpPr>
        <p:grpSpPr>
          <a:xfrm rot="0">
            <a:off x="13565634" y="4854889"/>
            <a:ext cx="4210980" cy="421098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19050"/>
              <a:ext cx="660400" cy="717550"/>
            </a:xfrm>
            <a:prstGeom prst="rect">
              <a:avLst/>
            </a:prstGeom>
          </p:spPr>
          <p:txBody>
            <a:bodyPr anchor="ctr" rtlCol="false" tIns="31461" lIns="31461" bIns="31461" rIns="31461"/>
            <a:lstStyle/>
            <a:p>
              <a:pPr algn="ctr">
                <a:lnSpc>
                  <a:spcPts val="2660"/>
                </a:lnSpc>
              </a:pPr>
            </a:p>
          </p:txBody>
        </p:sp>
      </p:grpSp>
      <p:grpSp>
        <p:nvGrpSpPr>
          <p:cNvPr name="Group 14" id="14"/>
          <p:cNvGrpSpPr>
            <a:grpSpLocks noChangeAspect="true"/>
          </p:cNvGrpSpPr>
          <p:nvPr/>
        </p:nvGrpSpPr>
        <p:grpSpPr>
          <a:xfrm rot="0">
            <a:off x="13725062" y="5014325"/>
            <a:ext cx="3892123" cy="3892107"/>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06" t="0" r="-24906" b="0"/>
              </a:stretch>
            </a:blipFill>
          </p:spPr>
        </p:sp>
      </p:grpSp>
      <p:grpSp>
        <p:nvGrpSpPr>
          <p:cNvPr name="Group 16" id="16"/>
          <p:cNvGrpSpPr/>
          <p:nvPr/>
        </p:nvGrpSpPr>
        <p:grpSpPr>
          <a:xfrm rot="0">
            <a:off x="14895317" y="2118510"/>
            <a:ext cx="3182784" cy="318278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517B"/>
            </a:solidFill>
          </p:spPr>
        </p:sp>
        <p:sp>
          <p:nvSpPr>
            <p:cNvPr name="TextBox 18" id="18"/>
            <p:cNvSpPr txBox="true"/>
            <p:nvPr/>
          </p:nvSpPr>
          <p:spPr>
            <a:xfrm>
              <a:off x="76200" y="19050"/>
              <a:ext cx="660400" cy="717550"/>
            </a:xfrm>
            <a:prstGeom prst="rect">
              <a:avLst/>
            </a:prstGeom>
          </p:spPr>
          <p:txBody>
            <a:bodyPr anchor="ctr" rtlCol="false" tIns="20295" lIns="20295" bIns="20295" rIns="20295"/>
            <a:lstStyle/>
            <a:p>
              <a:pPr algn="ctr">
                <a:lnSpc>
                  <a:spcPts val="2660"/>
                </a:lnSpc>
              </a:pPr>
            </a:p>
          </p:txBody>
        </p:sp>
      </p:grpSp>
      <p:grpSp>
        <p:nvGrpSpPr>
          <p:cNvPr name="Group 19" id="19"/>
          <p:cNvGrpSpPr/>
          <p:nvPr/>
        </p:nvGrpSpPr>
        <p:grpSpPr>
          <a:xfrm rot="0">
            <a:off x="15070496" y="2293689"/>
            <a:ext cx="2832426" cy="283242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1" id="21"/>
            <p:cNvSpPr txBox="true"/>
            <p:nvPr/>
          </p:nvSpPr>
          <p:spPr>
            <a:xfrm>
              <a:off x="76200" y="19050"/>
              <a:ext cx="660400" cy="717550"/>
            </a:xfrm>
            <a:prstGeom prst="rect">
              <a:avLst/>
            </a:prstGeom>
          </p:spPr>
          <p:txBody>
            <a:bodyPr anchor="ctr" rtlCol="false" tIns="20295" lIns="20295" bIns="20295" rIns="20295"/>
            <a:lstStyle/>
            <a:p>
              <a:pPr algn="ctr">
                <a:lnSpc>
                  <a:spcPts val="2660"/>
                </a:lnSpc>
              </a:pPr>
            </a:p>
          </p:txBody>
        </p:sp>
      </p:grpSp>
      <p:grpSp>
        <p:nvGrpSpPr>
          <p:cNvPr name="Group 22" id="22"/>
          <p:cNvGrpSpPr>
            <a:grpSpLocks noChangeAspect="true"/>
          </p:cNvGrpSpPr>
          <p:nvPr/>
        </p:nvGrpSpPr>
        <p:grpSpPr>
          <a:xfrm rot="0">
            <a:off x="15231350" y="2454548"/>
            <a:ext cx="2510718" cy="2510708"/>
            <a:chOff x="0" y="0"/>
            <a:chExt cx="6350000" cy="6349975"/>
          </a:xfrm>
        </p:grpSpPr>
        <p:sp>
          <p:nvSpPr>
            <p:cNvPr name="Freeform 23" id="2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41920" t="0" r="-8032" b="0"/>
              </a:stretch>
            </a:blipFill>
          </p:spPr>
        </p:sp>
      </p:grpSp>
      <p:sp>
        <p:nvSpPr>
          <p:cNvPr name="Freeform 24" id="24"/>
          <p:cNvSpPr/>
          <p:nvPr/>
        </p:nvSpPr>
        <p:spPr>
          <a:xfrm flipH="false" flipV="false" rot="0">
            <a:off x="2276407" y="4412675"/>
            <a:ext cx="10801149" cy="1426880"/>
          </a:xfrm>
          <a:custGeom>
            <a:avLst/>
            <a:gdLst/>
            <a:ahLst/>
            <a:cxnLst/>
            <a:rect r="r" b="b" t="t" l="l"/>
            <a:pathLst>
              <a:path h="1426880" w="10801149">
                <a:moveTo>
                  <a:pt x="0" y="0"/>
                </a:moveTo>
                <a:lnTo>
                  <a:pt x="10801150" y="0"/>
                </a:lnTo>
                <a:lnTo>
                  <a:pt x="10801150" y="1426880"/>
                </a:lnTo>
                <a:lnTo>
                  <a:pt x="0" y="1426880"/>
                </a:lnTo>
                <a:lnTo>
                  <a:pt x="0" y="0"/>
                </a:lnTo>
                <a:close/>
              </a:path>
            </a:pathLst>
          </a:custGeom>
          <a:blipFill>
            <a:blip r:embed="rId4"/>
            <a:stretch>
              <a:fillRect l="0" t="0" r="0" b="0"/>
            </a:stretch>
          </a:blipFill>
        </p:spPr>
      </p:sp>
      <p:sp>
        <p:nvSpPr>
          <p:cNvPr name="Freeform 25" id="25"/>
          <p:cNvSpPr/>
          <p:nvPr/>
        </p:nvSpPr>
        <p:spPr>
          <a:xfrm flipH="false" flipV="false" rot="0">
            <a:off x="2594821" y="5839555"/>
            <a:ext cx="10344346" cy="1522375"/>
          </a:xfrm>
          <a:custGeom>
            <a:avLst/>
            <a:gdLst/>
            <a:ahLst/>
            <a:cxnLst/>
            <a:rect r="r" b="b" t="t" l="l"/>
            <a:pathLst>
              <a:path h="1522375" w="10344346">
                <a:moveTo>
                  <a:pt x="0" y="0"/>
                </a:moveTo>
                <a:lnTo>
                  <a:pt x="10344346" y="0"/>
                </a:lnTo>
                <a:lnTo>
                  <a:pt x="10344346" y="1522376"/>
                </a:lnTo>
                <a:lnTo>
                  <a:pt x="0" y="1522376"/>
                </a:lnTo>
                <a:lnTo>
                  <a:pt x="0" y="0"/>
                </a:lnTo>
                <a:close/>
              </a:path>
            </a:pathLst>
          </a:custGeom>
          <a:blipFill>
            <a:blip r:embed="rId5"/>
            <a:stretch>
              <a:fillRect l="0" t="0" r="0" b="0"/>
            </a:stretch>
          </a:blipFill>
        </p:spPr>
      </p:sp>
      <p:sp>
        <p:nvSpPr>
          <p:cNvPr name="Freeform 26" id="26"/>
          <p:cNvSpPr/>
          <p:nvPr/>
        </p:nvSpPr>
        <p:spPr>
          <a:xfrm flipH="false" flipV="false" rot="0">
            <a:off x="2566246" y="7361931"/>
            <a:ext cx="10280195" cy="1380026"/>
          </a:xfrm>
          <a:custGeom>
            <a:avLst/>
            <a:gdLst/>
            <a:ahLst/>
            <a:cxnLst/>
            <a:rect r="r" b="b" t="t" l="l"/>
            <a:pathLst>
              <a:path h="1380026" w="10280195">
                <a:moveTo>
                  <a:pt x="0" y="0"/>
                </a:moveTo>
                <a:lnTo>
                  <a:pt x="10280195" y="0"/>
                </a:lnTo>
                <a:lnTo>
                  <a:pt x="10280195" y="1380026"/>
                </a:lnTo>
                <a:lnTo>
                  <a:pt x="0" y="1380026"/>
                </a:lnTo>
                <a:lnTo>
                  <a:pt x="0" y="0"/>
                </a:lnTo>
                <a:close/>
              </a:path>
            </a:pathLst>
          </a:custGeom>
          <a:blipFill>
            <a:blip r:embed="rId6"/>
            <a:stretch>
              <a:fillRect l="0" t="0" r="0" b="0"/>
            </a:stretch>
          </a:blipFill>
        </p:spPr>
      </p:sp>
      <p:sp>
        <p:nvSpPr>
          <p:cNvPr name="TextBox 27" id="27"/>
          <p:cNvSpPr txBox="true"/>
          <p:nvPr/>
        </p:nvSpPr>
        <p:spPr>
          <a:xfrm rot="0">
            <a:off x="309843" y="536762"/>
            <a:ext cx="11087486" cy="1847850"/>
          </a:xfrm>
          <a:prstGeom prst="rect">
            <a:avLst/>
          </a:prstGeom>
        </p:spPr>
        <p:txBody>
          <a:bodyPr anchor="t" rtlCol="false" tIns="0" lIns="0" bIns="0" rIns="0">
            <a:spAutoFit/>
          </a:bodyPr>
          <a:lstStyle/>
          <a:p>
            <a:pPr algn="l">
              <a:lnSpc>
                <a:spcPts val="7200"/>
              </a:lnSpc>
            </a:pPr>
            <a:r>
              <a:rPr lang="en-US" sz="6000">
                <a:solidFill>
                  <a:srgbClr val="1B517B"/>
                </a:solidFill>
                <a:latin typeface="Barlow SemiCondensed Heavy"/>
                <a:ea typeface="Barlow SemiCondensed Heavy"/>
                <a:cs typeface="Barlow SemiCondensed Heavy"/>
                <a:sym typeface="Barlow SemiCondensed Heavy"/>
              </a:rPr>
              <a:t>PROFIT PERSPECTIVE IN DOLLARS SPENT</a:t>
            </a:r>
          </a:p>
        </p:txBody>
      </p:sp>
      <p:sp>
        <p:nvSpPr>
          <p:cNvPr name="TextBox 28" id="28"/>
          <p:cNvSpPr txBox="true"/>
          <p:nvPr/>
        </p:nvSpPr>
        <p:spPr>
          <a:xfrm rot="0">
            <a:off x="309843" y="2708092"/>
            <a:ext cx="4569955" cy="942975"/>
          </a:xfrm>
          <a:prstGeom prst="rect">
            <a:avLst/>
          </a:prstGeom>
        </p:spPr>
        <p:txBody>
          <a:bodyPr anchor="t" rtlCol="false" tIns="0" lIns="0" bIns="0" rIns="0">
            <a:spAutoFit/>
          </a:bodyPr>
          <a:lstStyle/>
          <a:p>
            <a:pPr algn="just">
              <a:lnSpc>
                <a:spcPts val="3600"/>
              </a:lnSpc>
            </a:pPr>
            <a:r>
              <a:rPr lang="en-US" sz="3000">
                <a:solidFill>
                  <a:srgbClr val="000000"/>
                </a:solidFill>
                <a:latin typeface="Poppins Bold"/>
                <a:ea typeface="Poppins Bold"/>
                <a:cs typeface="Poppins Bold"/>
                <a:sym typeface="Poppins Bold"/>
              </a:rPr>
              <a:t>Efficient Profit Making</a:t>
            </a:r>
          </a:p>
          <a:p>
            <a:pPr algn="just">
              <a:lnSpc>
                <a:spcPts val="3600"/>
              </a:lnSpc>
            </a:pPr>
          </a:p>
        </p:txBody>
      </p:sp>
      <p:sp>
        <p:nvSpPr>
          <p:cNvPr name="TextBox 29" id="29"/>
          <p:cNvSpPr txBox="true"/>
          <p:nvPr/>
        </p:nvSpPr>
        <p:spPr>
          <a:xfrm rot="0">
            <a:off x="309843" y="3174817"/>
            <a:ext cx="9519289" cy="1466850"/>
          </a:xfrm>
          <a:prstGeom prst="rect">
            <a:avLst/>
          </a:prstGeom>
        </p:spPr>
        <p:txBody>
          <a:bodyPr anchor="t" rtlCol="false" tIns="0" lIns="0" bIns="0" rIns="0">
            <a:spAutoFit/>
          </a:bodyPr>
          <a:lstStyle/>
          <a:p>
            <a:pPr algn="just">
              <a:lnSpc>
                <a:spcPts val="2879"/>
              </a:lnSpc>
            </a:pPr>
            <a:r>
              <a:rPr lang="en-US" sz="2400">
                <a:solidFill>
                  <a:srgbClr val="000000"/>
                </a:solidFill>
                <a:latin typeface="Poppins"/>
                <a:ea typeface="Poppins"/>
                <a:cs typeface="Poppins"/>
                <a:sym typeface="Poppins"/>
              </a:rPr>
              <a:t>Though the absolute profit is lower, the profit efficiency (profit per dollar spent on marketing) is significantly higher with the model.</a:t>
            </a:r>
          </a:p>
          <a:p>
            <a:pPr algn="just">
              <a:lnSpc>
                <a:spcPts val="2879"/>
              </a:lnSpc>
            </a:pPr>
          </a:p>
        </p:txBody>
      </p:sp>
      <p:sp>
        <p:nvSpPr>
          <p:cNvPr name="TextBox 30" id="30"/>
          <p:cNvSpPr txBox="true"/>
          <p:nvPr/>
        </p:nvSpPr>
        <p:spPr>
          <a:xfrm rot="0">
            <a:off x="309843" y="8722907"/>
            <a:ext cx="12882748" cy="1466850"/>
          </a:xfrm>
          <a:prstGeom prst="rect">
            <a:avLst/>
          </a:prstGeom>
        </p:spPr>
        <p:txBody>
          <a:bodyPr anchor="t" rtlCol="false" tIns="0" lIns="0" bIns="0" rIns="0">
            <a:spAutoFit/>
          </a:bodyPr>
          <a:lstStyle/>
          <a:p>
            <a:pPr algn="just">
              <a:lnSpc>
                <a:spcPts val="2879"/>
              </a:lnSpc>
            </a:pPr>
            <a:r>
              <a:rPr lang="en-US" sz="2400">
                <a:solidFill>
                  <a:srgbClr val="000000"/>
                </a:solidFill>
                <a:latin typeface="Poppins"/>
                <a:ea typeface="Poppins"/>
                <a:cs typeface="Poppins"/>
                <a:sym typeface="Poppins"/>
              </a:rPr>
              <a:t>The profit efficiency per dollar spent on the marketing campaign increased by approximately 105.4% after the model's implementation.</a:t>
            </a:r>
          </a:p>
          <a:p>
            <a:pPr algn="just">
              <a:lnSpc>
                <a:spcPts val="2879"/>
              </a:lnSpc>
            </a:pPr>
          </a:p>
          <a:p>
            <a:pPr algn="just">
              <a:lnSpc>
                <a:spcPts val="287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AFFFF"/>
        </a:solidFill>
      </p:bgPr>
    </p:bg>
    <p:spTree>
      <p:nvGrpSpPr>
        <p:cNvPr id="1" name=""/>
        <p:cNvGrpSpPr/>
        <p:nvPr/>
      </p:nvGrpSpPr>
      <p:grpSpPr>
        <a:xfrm>
          <a:off x="0" y="0"/>
          <a:ext cx="0" cy="0"/>
          <a:chOff x="0" y="0"/>
          <a:chExt cx="0" cy="0"/>
        </a:xfrm>
      </p:grpSpPr>
      <p:sp>
        <p:nvSpPr>
          <p:cNvPr name="Freeform 2" id="2"/>
          <p:cNvSpPr/>
          <p:nvPr/>
        </p:nvSpPr>
        <p:spPr>
          <a:xfrm flipH="false" flipV="false" rot="0">
            <a:off x="2201103" y="2319083"/>
            <a:ext cx="6427802" cy="7430985"/>
          </a:xfrm>
          <a:custGeom>
            <a:avLst/>
            <a:gdLst/>
            <a:ahLst/>
            <a:cxnLst/>
            <a:rect r="r" b="b" t="t" l="l"/>
            <a:pathLst>
              <a:path h="7430985" w="6427802">
                <a:moveTo>
                  <a:pt x="0" y="0"/>
                </a:moveTo>
                <a:lnTo>
                  <a:pt x="6427802" y="0"/>
                </a:lnTo>
                <a:lnTo>
                  <a:pt x="6427802" y="7430985"/>
                </a:lnTo>
                <a:lnTo>
                  <a:pt x="0" y="74309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333880" y="4418881"/>
            <a:ext cx="6427802" cy="7430985"/>
          </a:xfrm>
          <a:custGeom>
            <a:avLst/>
            <a:gdLst/>
            <a:ahLst/>
            <a:cxnLst/>
            <a:rect r="r" b="b" t="t" l="l"/>
            <a:pathLst>
              <a:path h="7430985" w="6427802">
                <a:moveTo>
                  <a:pt x="0" y="0"/>
                </a:moveTo>
                <a:lnTo>
                  <a:pt x="6427803" y="0"/>
                </a:lnTo>
                <a:lnTo>
                  <a:pt x="6427803" y="7430986"/>
                </a:lnTo>
                <a:lnTo>
                  <a:pt x="0" y="7430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201103" y="6320325"/>
            <a:ext cx="6427802" cy="7430985"/>
          </a:xfrm>
          <a:custGeom>
            <a:avLst/>
            <a:gdLst/>
            <a:ahLst/>
            <a:cxnLst/>
            <a:rect r="r" b="b" t="t" l="l"/>
            <a:pathLst>
              <a:path h="7430985" w="6427802">
                <a:moveTo>
                  <a:pt x="0" y="0"/>
                </a:moveTo>
                <a:lnTo>
                  <a:pt x="6427802" y="0"/>
                </a:lnTo>
                <a:lnTo>
                  <a:pt x="6427802" y="7430986"/>
                </a:lnTo>
                <a:lnTo>
                  <a:pt x="0" y="74309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674787" y="3104920"/>
            <a:ext cx="1106312" cy="849095"/>
          </a:xfrm>
          <a:custGeom>
            <a:avLst/>
            <a:gdLst/>
            <a:ahLst/>
            <a:cxnLst/>
            <a:rect r="r" b="b" t="t" l="l"/>
            <a:pathLst>
              <a:path h="849095" w="1106312">
                <a:moveTo>
                  <a:pt x="0" y="0"/>
                </a:moveTo>
                <a:lnTo>
                  <a:pt x="1106313" y="0"/>
                </a:lnTo>
                <a:lnTo>
                  <a:pt x="1106313" y="849095"/>
                </a:lnTo>
                <a:lnTo>
                  <a:pt x="0" y="8490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674787" y="7118987"/>
            <a:ext cx="1150580" cy="1015386"/>
          </a:xfrm>
          <a:custGeom>
            <a:avLst/>
            <a:gdLst/>
            <a:ahLst/>
            <a:cxnLst/>
            <a:rect r="r" b="b" t="t" l="l"/>
            <a:pathLst>
              <a:path h="1015386" w="1150580">
                <a:moveTo>
                  <a:pt x="0" y="0"/>
                </a:moveTo>
                <a:lnTo>
                  <a:pt x="1150580" y="0"/>
                </a:lnTo>
                <a:lnTo>
                  <a:pt x="1150580" y="1015387"/>
                </a:lnTo>
                <a:lnTo>
                  <a:pt x="0" y="10153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0835858" y="5100853"/>
            <a:ext cx="961713" cy="1056827"/>
          </a:xfrm>
          <a:custGeom>
            <a:avLst/>
            <a:gdLst/>
            <a:ahLst/>
            <a:cxnLst/>
            <a:rect r="r" b="b" t="t" l="l"/>
            <a:pathLst>
              <a:path h="1056827" w="961713">
                <a:moveTo>
                  <a:pt x="0" y="0"/>
                </a:moveTo>
                <a:lnTo>
                  <a:pt x="961713" y="0"/>
                </a:lnTo>
                <a:lnTo>
                  <a:pt x="961713" y="1056827"/>
                </a:lnTo>
                <a:lnTo>
                  <a:pt x="0" y="105682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0161072" y="7118987"/>
            <a:ext cx="1100858" cy="899951"/>
          </a:xfrm>
          <a:custGeom>
            <a:avLst/>
            <a:gdLst/>
            <a:ahLst/>
            <a:cxnLst/>
            <a:rect r="r" b="b" t="t" l="l"/>
            <a:pathLst>
              <a:path h="899951" w="1100858">
                <a:moveTo>
                  <a:pt x="0" y="0"/>
                </a:moveTo>
                <a:lnTo>
                  <a:pt x="1100858" y="0"/>
                </a:lnTo>
                <a:lnTo>
                  <a:pt x="1100858" y="899952"/>
                </a:lnTo>
                <a:lnTo>
                  <a:pt x="0" y="89995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454204" y="1481154"/>
            <a:ext cx="1261346" cy="588102"/>
          </a:xfrm>
          <a:custGeom>
            <a:avLst/>
            <a:gdLst/>
            <a:ahLst/>
            <a:cxnLst/>
            <a:rect r="r" b="b" t="t" l="l"/>
            <a:pathLst>
              <a:path h="588102" w="1261346">
                <a:moveTo>
                  <a:pt x="0" y="0"/>
                </a:moveTo>
                <a:lnTo>
                  <a:pt x="1261345" y="0"/>
                </a:lnTo>
                <a:lnTo>
                  <a:pt x="1261345" y="588102"/>
                </a:lnTo>
                <a:lnTo>
                  <a:pt x="0" y="588102"/>
                </a:lnTo>
                <a:lnTo>
                  <a:pt x="0" y="0"/>
                </a:lnTo>
                <a:close/>
              </a:path>
            </a:pathLst>
          </a:custGeom>
          <a:blipFill>
            <a:blip r:embed="rId16">
              <a:alphaModFix amt="30000"/>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5400000">
            <a:off x="17658899" y="7349463"/>
            <a:ext cx="1330490" cy="1102644"/>
          </a:xfrm>
          <a:custGeom>
            <a:avLst/>
            <a:gdLst/>
            <a:ahLst/>
            <a:cxnLst/>
            <a:rect r="r" b="b" t="t" l="l"/>
            <a:pathLst>
              <a:path h="1102644" w="1330490">
                <a:moveTo>
                  <a:pt x="0" y="0"/>
                </a:moveTo>
                <a:lnTo>
                  <a:pt x="1330490" y="0"/>
                </a:lnTo>
                <a:lnTo>
                  <a:pt x="1330490" y="1102644"/>
                </a:lnTo>
                <a:lnTo>
                  <a:pt x="0" y="1102644"/>
                </a:lnTo>
                <a:lnTo>
                  <a:pt x="0" y="0"/>
                </a:lnTo>
                <a:close/>
              </a:path>
            </a:pathLst>
          </a:custGeom>
          <a:blipFill>
            <a:blip r:embed="rId18">
              <a:alphaModFix amt="30000"/>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10800000">
            <a:off x="17068822" y="-858241"/>
            <a:ext cx="2083475" cy="2083475"/>
          </a:xfrm>
          <a:custGeom>
            <a:avLst/>
            <a:gdLst/>
            <a:ahLst/>
            <a:cxnLst/>
            <a:rect r="r" b="b" t="t" l="l"/>
            <a:pathLst>
              <a:path h="2083475" w="2083475">
                <a:moveTo>
                  <a:pt x="0" y="0"/>
                </a:moveTo>
                <a:lnTo>
                  <a:pt x="2083474" y="0"/>
                </a:lnTo>
                <a:lnTo>
                  <a:pt x="2083474" y="2083475"/>
                </a:lnTo>
                <a:lnTo>
                  <a:pt x="0" y="2083475"/>
                </a:lnTo>
                <a:lnTo>
                  <a:pt x="0" y="0"/>
                </a:lnTo>
                <a:close/>
              </a:path>
            </a:pathLst>
          </a:custGeom>
          <a:blipFill>
            <a:blip r:embed="rId20">
              <a:alphaModFix amt="3000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6915591" y="379557"/>
            <a:ext cx="649317" cy="393378"/>
          </a:xfrm>
          <a:custGeom>
            <a:avLst/>
            <a:gdLst/>
            <a:ahLst/>
            <a:cxnLst/>
            <a:rect r="r" b="b" t="t" l="l"/>
            <a:pathLst>
              <a:path h="393378" w="649317">
                <a:moveTo>
                  <a:pt x="0" y="0"/>
                </a:moveTo>
                <a:lnTo>
                  <a:pt x="649318" y="0"/>
                </a:lnTo>
                <a:lnTo>
                  <a:pt x="649318" y="393378"/>
                </a:lnTo>
                <a:lnTo>
                  <a:pt x="0" y="39337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7628514" y="0"/>
            <a:ext cx="659486" cy="379557"/>
          </a:xfrm>
          <a:custGeom>
            <a:avLst/>
            <a:gdLst/>
            <a:ahLst/>
            <a:cxnLst/>
            <a:rect r="r" b="b" t="t" l="l"/>
            <a:pathLst>
              <a:path h="379557" w="659486">
                <a:moveTo>
                  <a:pt x="0" y="0"/>
                </a:moveTo>
                <a:lnTo>
                  <a:pt x="659486" y="0"/>
                </a:lnTo>
                <a:lnTo>
                  <a:pt x="659486" y="379557"/>
                </a:lnTo>
                <a:lnTo>
                  <a:pt x="0" y="379557"/>
                </a:lnTo>
                <a:lnTo>
                  <a:pt x="0" y="0"/>
                </a:lnTo>
                <a:close/>
              </a:path>
            </a:pathLst>
          </a:custGeom>
          <a:blipFill>
            <a:blip r:embed="rId24">
              <a:extLst>
                <a:ext uri="{96DAC541-7B7A-43D3-8B79-37D633B846F1}">
                  <asvg:svgBlip xmlns:asvg="http://schemas.microsoft.com/office/drawing/2016/SVG/main" r:embed="rId25"/>
                </a:ext>
              </a:extLst>
            </a:blip>
            <a:stretch>
              <a:fillRect l="0" t="-47977" r="0" b="-45887"/>
            </a:stretch>
          </a:blipFill>
        </p:spPr>
      </p:sp>
      <p:sp>
        <p:nvSpPr>
          <p:cNvPr name="Freeform 14" id="14"/>
          <p:cNvSpPr/>
          <p:nvPr/>
        </p:nvSpPr>
        <p:spPr>
          <a:xfrm flipH="false" flipV="false" rot="0">
            <a:off x="-291264" y="9467567"/>
            <a:ext cx="1098406" cy="946002"/>
          </a:xfrm>
          <a:custGeom>
            <a:avLst/>
            <a:gdLst/>
            <a:ahLst/>
            <a:cxnLst/>
            <a:rect r="r" b="b" t="t" l="l"/>
            <a:pathLst>
              <a:path h="946002" w="1098406">
                <a:moveTo>
                  <a:pt x="0" y="0"/>
                </a:moveTo>
                <a:lnTo>
                  <a:pt x="1098405" y="0"/>
                </a:lnTo>
                <a:lnTo>
                  <a:pt x="1098405" y="946002"/>
                </a:lnTo>
                <a:lnTo>
                  <a:pt x="0" y="94600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602089" y="9735678"/>
            <a:ext cx="1572170" cy="636729"/>
          </a:xfrm>
          <a:custGeom>
            <a:avLst/>
            <a:gdLst/>
            <a:ahLst/>
            <a:cxnLst/>
            <a:rect r="r" b="b" t="t" l="l"/>
            <a:pathLst>
              <a:path h="636729" w="1572170">
                <a:moveTo>
                  <a:pt x="0" y="0"/>
                </a:moveTo>
                <a:lnTo>
                  <a:pt x="1572170" y="0"/>
                </a:lnTo>
                <a:lnTo>
                  <a:pt x="1572170" y="636729"/>
                </a:lnTo>
                <a:lnTo>
                  <a:pt x="0" y="636729"/>
                </a:lnTo>
                <a:lnTo>
                  <a:pt x="0" y="0"/>
                </a:lnTo>
                <a:close/>
              </a:path>
            </a:pathLst>
          </a:custGeom>
          <a:blipFill>
            <a:blip r:embed="rId28">
              <a:alphaModFix amt="30000"/>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600977" y="-603233"/>
            <a:ext cx="1799742" cy="1586023"/>
          </a:xfrm>
          <a:custGeom>
            <a:avLst/>
            <a:gdLst/>
            <a:ahLst/>
            <a:cxnLst/>
            <a:rect r="r" b="b" t="t" l="l"/>
            <a:pathLst>
              <a:path h="1586023" w="1799742">
                <a:moveTo>
                  <a:pt x="0" y="0"/>
                </a:moveTo>
                <a:lnTo>
                  <a:pt x="1799742" y="0"/>
                </a:lnTo>
                <a:lnTo>
                  <a:pt x="1799742" y="1586023"/>
                </a:lnTo>
                <a:lnTo>
                  <a:pt x="0" y="1586023"/>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7315622" y="9467567"/>
            <a:ext cx="1727051" cy="1526282"/>
          </a:xfrm>
          <a:custGeom>
            <a:avLst/>
            <a:gdLst/>
            <a:ahLst/>
            <a:cxnLst/>
            <a:rect r="r" b="b" t="t" l="l"/>
            <a:pathLst>
              <a:path h="1526282" w="1727051">
                <a:moveTo>
                  <a:pt x="0" y="0"/>
                </a:moveTo>
                <a:lnTo>
                  <a:pt x="1727052" y="0"/>
                </a:lnTo>
                <a:lnTo>
                  <a:pt x="1727052" y="1526282"/>
                </a:lnTo>
                <a:lnTo>
                  <a:pt x="0" y="152628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TextBox 18" id="18"/>
          <p:cNvSpPr txBox="true"/>
          <p:nvPr/>
        </p:nvSpPr>
        <p:spPr>
          <a:xfrm rot="0">
            <a:off x="4503225" y="3915915"/>
            <a:ext cx="3465224" cy="533400"/>
          </a:xfrm>
          <a:prstGeom prst="rect">
            <a:avLst/>
          </a:prstGeom>
        </p:spPr>
        <p:txBody>
          <a:bodyPr anchor="t" rtlCol="false" tIns="0" lIns="0" bIns="0" rIns="0">
            <a:spAutoFit/>
          </a:bodyPr>
          <a:lstStyle/>
          <a:p>
            <a:pPr algn="l">
              <a:lnSpc>
                <a:spcPts val="2100"/>
              </a:lnSpc>
              <a:spcBef>
                <a:spcPct val="0"/>
              </a:spcBef>
            </a:pPr>
            <a:r>
              <a:rPr lang="en-US" sz="1500">
                <a:solidFill>
                  <a:srgbClr val="000000"/>
                </a:solidFill>
                <a:latin typeface="Inter"/>
                <a:ea typeface="Inter"/>
                <a:cs typeface="Inter"/>
                <a:sym typeface="Inter"/>
              </a:rPr>
              <a:t>Targeting only those most likely to convert into depositors</a:t>
            </a:r>
          </a:p>
        </p:txBody>
      </p:sp>
      <p:sp>
        <p:nvSpPr>
          <p:cNvPr name="TextBox 19" id="19"/>
          <p:cNvSpPr txBox="true"/>
          <p:nvPr/>
        </p:nvSpPr>
        <p:spPr>
          <a:xfrm rot="0">
            <a:off x="4503225" y="3227814"/>
            <a:ext cx="3105857" cy="438785"/>
          </a:xfrm>
          <a:prstGeom prst="rect">
            <a:avLst/>
          </a:prstGeom>
        </p:spPr>
        <p:txBody>
          <a:bodyPr anchor="t" rtlCol="false" tIns="0" lIns="0" bIns="0" rIns="0">
            <a:spAutoFit/>
          </a:bodyPr>
          <a:lstStyle/>
          <a:p>
            <a:pPr algn="l">
              <a:lnSpc>
                <a:spcPts val="3640"/>
              </a:lnSpc>
              <a:spcBef>
                <a:spcPct val="0"/>
              </a:spcBef>
            </a:pPr>
            <a:r>
              <a:rPr lang="en-US" sz="2600">
                <a:solidFill>
                  <a:srgbClr val="3069B7"/>
                </a:solidFill>
                <a:latin typeface="Inter Bold"/>
                <a:ea typeface="Inter Bold"/>
                <a:cs typeface="Inter Bold"/>
                <a:sym typeface="Inter Bold"/>
              </a:rPr>
              <a:t>Reduced Costs</a:t>
            </a:r>
          </a:p>
        </p:txBody>
      </p:sp>
      <p:sp>
        <p:nvSpPr>
          <p:cNvPr name="TextBox 20" id="20"/>
          <p:cNvSpPr txBox="true"/>
          <p:nvPr/>
        </p:nvSpPr>
        <p:spPr>
          <a:xfrm rot="0">
            <a:off x="12636002" y="6015714"/>
            <a:ext cx="3552266" cy="800100"/>
          </a:xfrm>
          <a:prstGeom prst="rect">
            <a:avLst/>
          </a:prstGeom>
        </p:spPr>
        <p:txBody>
          <a:bodyPr anchor="t" rtlCol="false" tIns="0" lIns="0" bIns="0" rIns="0">
            <a:spAutoFit/>
          </a:bodyPr>
          <a:lstStyle/>
          <a:p>
            <a:pPr algn="l">
              <a:lnSpc>
                <a:spcPts val="2100"/>
              </a:lnSpc>
              <a:spcBef>
                <a:spcPct val="0"/>
              </a:spcBef>
            </a:pPr>
            <a:r>
              <a:rPr lang="en-US" sz="1500">
                <a:solidFill>
                  <a:srgbClr val="000000"/>
                </a:solidFill>
                <a:latin typeface="Inter"/>
                <a:ea typeface="Inter"/>
                <a:cs typeface="Inter"/>
                <a:sym typeface="Inter"/>
              </a:rPr>
              <a:t>The return on investment (ROI) is considerably higher after using the model</a:t>
            </a:r>
          </a:p>
        </p:txBody>
      </p:sp>
      <p:sp>
        <p:nvSpPr>
          <p:cNvPr name="TextBox 21" id="21"/>
          <p:cNvSpPr txBox="true"/>
          <p:nvPr/>
        </p:nvSpPr>
        <p:spPr>
          <a:xfrm rot="0">
            <a:off x="12636002" y="5327612"/>
            <a:ext cx="3366980" cy="438785"/>
          </a:xfrm>
          <a:prstGeom prst="rect">
            <a:avLst/>
          </a:prstGeom>
        </p:spPr>
        <p:txBody>
          <a:bodyPr anchor="t" rtlCol="false" tIns="0" lIns="0" bIns="0" rIns="0">
            <a:spAutoFit/>
          </a:bodyPr>
          <a:lstStyle/>
          <a:p>
            <a:pPr algn="l">
              <a:lnSpc>
                <a:spcPts val="3640"/>
              </a:lnSpc>
              <a:spcBef>
                <a:spcPct val="0"/>
              </a:spcBef>
            </a:pPr>
            <a:r>
              <a:rPr lang="en-US" sz="2600">
                <a:solidFill>
                  <a:srgbClr val="3FB989"/>
                </a:solidFill>
                <a:latin typeface="Inter Bold"/>
                <a:ea typeface="Inter Bold"/>
                <a:cs typeface="Inter Bold"/>
                <a:sym typeface="Inter Bold"/>
              </a:rPr>
              <a:t>Higher ROI</a:t>
            </a:r>
          </a:p>
        </p:txBody>
      </p:sp>
      <p:sp>
        <p:nvSpPr>
          <p:cNvPr name="TextBox 22" id="22"/>
          <p:cNvSpPr txBox="true"/>
          <p:nvPr/>
        </p:nvSpPr>
        <p:spPr>
          <a:xfrm rot="0">
            <a:off x="4503225" y="7876016"/>
            <a:ext cx="3465224" cy="800100"/>
          </a:xfrm>
          <a:prstGeom prst="rect">
            <a:avLst/>
          </a:prstGeom>
        </p:spPr>
        <p:txBody>
          <a:bodyPr anchor="t" rtlCol="false" tIns="0" lIns="0" bIns="0" rIns="0">
            <a:spAutoFit/>
          </a:bodyPr>
          <a:lstStyle/>
          <a:p>
            <a:pPr algn="l">
              <a:lnSpc>
                <a:spcPts val="2100"/>
              </a:lnSpc>
              <a:spcBef>
                <a:spcPct val="0"/>
              </a:spcBef>
            </a:pPr>
            <a:r>
              <a:rPr lang="en-US" sz="1500">
                <a:solidFill>
                  <a:srgbClr val="000000"/>
                </a:solidFill>
                <a:latin typeface="Inter"/>
                <a:ea typeface="Inter"/>
                <a:cs typeface="Inter"/>
                <a:sym typeface="Inter"/>
              </a:rPr>
              <a:t>By focusing on a smaller, more likely-to-convert group, the marketing efforts are not wasted.</a:t>
            </a:r>
          </a:p>
        </p:txBody>
      </p:sp>
      <p:sp>
        <p:nvSpPr>
          <p:cNvPr name="TextBox 23" id="23"/>
          <p:cNvSpPr txBox="true"/>
          <p:nvPr/>
        </p:nvSpPr>
        <p:spPr>
          <a:xfrm rot="0">
            <a:off x="4503225" y="7187915"/>
            <a:ext cx="3105857" cy="438785"/>
          </a:xfrm>
          <a:prstGeom prst="rect">
            <a:avLst/>
          </a:prstGeom>
        </p:spPr>
        <p:txBody>
          <a:bodyPr anchor="t" rtlCol="false" tIns="0" lIns="0" bIns="0" rIns="0">
            <a:spAutoFit/>
          </a:bodyPr>
          <a:lstStyle/>
          <a:p>
            <a:pPr algn="l">
              <a:lnSpc>
                <a:spcPts val="3640"/>
              </a:lnSpc>
              <a:spcBef>
                <a:spcPct val="0"/>
              </a:spcBef>
            </a:pPr>
            <a:r>
              <a:rPr lang="en-US" sz="2600">
                <a:solidFill>
                  <a:srgbClr val="46C3C5"/>
                </a:solidFill>
                <a:latin typeface="Inter Bold"/>
                <a:ea typeface="Inter Bold"/>
                <a:cs typeface="Inter Bold"/>
                <a:sym typeface="Inter Bold"/>
              </a:rPr>
              <a:t>Focused Targeting</a:t>
            </a:r>
          </a:p>
        </p:txBody>
      </p:sp>
      <p:sp>
        <p:nvSpPr>
          <p:cNvPr name="TextBox 24" id="24"/>
          <p:cNvSpPr txBox="true"/>
          <p:nvPr/>
        </p:nvSpPr>
        <p:spPr>
          <a:xfrm rot="0">
            <a:off x="2707502" y="382332"/>
            <a:ext cx="12872996" cy="1384300"/>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Inter Bold"/>
                <a:ea typeface="Inter Bold"/>
                <a:cs typeface="Inter Bold"/>
                <a:sym typeface="Inter Bold"/>
              </a:rPr>
              <a:t>Why is Profit Efficiency Higher After Using the Model?</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95316" y="0"/>
            <a:ext cx="7792684" cy="6062687"/>
            <a:chOff x="0" y="0"/>
            <a:chExt cx="10390245" cy="8083583"/>
          </a:xfrm>
        </p:grpSpPr>
        <p:pic>
          <p:nvPicPr>
            <p:cNvPr name="Picture 3" id="3"/>
            <p:cNvPicPr>
              <a:picLocks noChangeAspect="true"/>
            </p:cNvPicPr>
            <p:nvPr/>
          </p:nvPicPr>
          <p:blipFill>
            <a:blip r:embed="rId2"/>
            <a:srcRect l="17223" t="0" r="17223" b="0"/>
            <a:stretch>
              <a:fillRect/>
            </a:stretch>
          </p:blipFill>
          <p:spPr>
            <a:xfrm flipH="false" flipV="false">
              <a:off x="0" y="0"/>
              <a:ext cx="10390245" cy="8083583"/>
            </a:xfrm>
            <a:prstGeom prst="rect">
              <a:avLst/>
            </a:prstGeom>
          </p:spPr>
        </p:pic>
      </p:grpSp>
      <p:grpSp>
        <p:nvGrpSpPr>
          <p:cNvPr name="Group 4" id="4"/>
          <p:cNvGrpSpPr/>
          <p:nvPr/>
        </p:nvGrpSpPr>
        <p:grpSpPr>
          <a:xfrm rot="0">
            <a:off x="10495316" y="6062687"/>
            <a:ext cx="7792684" cy="4224313"/>
            <a:chOff x="0" y="0"/>
            <a:chExt cx="10390245" cy="5632417"/>
          </a:xfrm>
        </p:grpSpPr>
        <p:pic>
          <p:nvPicPr>
            <p:cNvPr name="Picture 5" id="5"/>
            <p:cNvPicPr>
              <a:picLocks noChangeAspect="true"/>
            </p:cNvPicPr>
            <p:nvPr/>
          </p:nvPicPr>
          <p:blipFill>
            <a:blip r:embed="rId3"/>
            <a:srcRect l="0" t="9343" r="0" b="9343"/>
            <a:stretch>
              <a:fillRect/>
            </a:stretch>
          </p:blipFill>
          <p:spPr>
            <a:xfrm flipH="false" flipV="false">
              <a:off x="0" y="0"/>
              <a:ext cx="10390245" cy="5632417"/>
            </a:xfrm>
            <a:prstGeom prst="rect">
              <a:avLst/>
            </a:prstGeom>
          </p:spPr>
        </p:pic>
      </p:grpSp>
      <p:grpSp>
        <p:nvGrpSpPr>
          <p:cNvPr name="Group 6" id="6"/>
          <p:cNvGrpSpPr/>
          <p:nvPr/>
        </p:nvGrpSpPr>
        <p:grpSpPr>
          <a:xfrm rot="0">
            <a:off x="10223674" y="5298260"/>
            <a:ext cx="1524596" cy="152459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10416865" y="5493580"/>
            <a:ext cx="1138213" cy="1138213"/>
          </a:xfrm>
          <a:custGeom>
            <a:avLst/>
            <a:gdLst/>
            <a:ahLst/>
            <a:cxnLst/>
            <a:rect r="r" b="b" t="t" l="l"/>
            <a:pathLst>
              <a:path h="1138213" w="1138213">
                <a:moveTo>
                  <a:pt x="0" y="0"/>
                </a:moveTo>
                <a:lnTo>
                  <a:pt x="1138214" y="0"/>
                </a:lnTo>
                <a:lnTo>
                  <a:pt x="1138214" y="1138213"/>
                </a:lnTo>
                <a:lnTo>
                  <a:pt x="0" y="1138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28700" y="1858178"/>
            <a:ext cx="4728894" cy="685800"/>
          </a:xfrm>
          <a:prstGeom prst="rect">
            <a:avLst/>
          </a:prstGeom>
        </p:spPr>
        <p:txBody>
          <a:bodyPr anchor="t" rtlCol="false" tIns="0" lIns="0" bIns="0" rIns="0">
            <a:spAutoFit/>
          </a:bodyPr>
          <a:lstStyle/>
          <a:p>
            <a:pPr algn="l">
              <a:lnSpc>
                <a:spcPts val="4950"/>
              </a:lnSpc>
            </a:pPr>
            <a:r>
              <a:rPr lang="en-US" sz="4500">
                <a:solidFill>
                  <a:srgbClr val="000000"/>
                </a:solidFill>
                <a:latin typeface="Poppins Semi-Bold"/>
                <a:ea typeface="Poppins Semi-Bold"/>
                <a:cs typeface="Poppins Semi-Bold"/>
                <a:sym typeface="Poppins Semi-Bold"/>
              </a:rPr>
              <a:t>Conclusion</a:t>
            </a:r>
          </a:p>
        </p:txBody>
      </p:sp>
      <p:sp>
        <p:nvSpPr>
          <p:cNvPr name="TextBox 11" id="11"/>
          <p:cNvSpPr txBox="true"/>
          <p:nvPr/>
        </p:nvSpPr>
        <p:spPr>
          <a:xfrm rot="0">
            <a:off x="1028700" y="2761955"/>
            <a:ext cx="8115300" cy="2543175"/>
          </a:xfrm>
          <a:prstGeom prst="rect">
            <a:avLst/>
          </a:prstGeom>
        </p:spPr>
        <p:txBody>
          <a:bodyPr anchor="t" rtlCol="false" tIns="0" lIns="0" bIns="0" rIns="0">
            <a:spAutoFit/>
          </a:bodyPr>
          <a:lstStyle/>
          <a:p>
            <a:pPr algn="just">
              <a:lnSpc>
                <a:spcPts val="3359"/>
              </a:lnSpc>
            </a:pPr>
            <a:r>
              <a:rPr lang="en-US" sz="2799">
                <a:solidFill>
                  <a:srgbClr val="000000"/>
                </a:solidFill>
                <a:latin typeface="Poppins Bold"/>
                <a:ea typeface="Poppins Bold"/>
                <a:cs typeface="Poppins Bold"/>
                <a:sym typeface="Poppins Bold"/>
              </a:rPr>
              <a:t>Solutions Provided</a:t>
            </a:r>
          </a:p>
          <a:p>
            <a:pPr algn="just">
              <a:lnSpc>
                <a:spcPts val="2159"/>
              </a:lnSpc>
            </a:pPr>
            <a:r>
              <a:rPr lang="en-US" sz="1799">
                <a:solidFill>
                  <a:srgbClr val="000000"/>
                </a:solidFill>
                <a:latin typeface="Poppins"/>
                <a:ea typeface="Poppins"/>
                <a:cs typeface="Poppins"/>
                <a:sym typeface="Poppins"/>
              </a:rPr>
              <a:t>The primary objective was to predict customer behavior for term deposit subscriptions and optimize the marketing strategy using a Gradient Boosting Classifier, fine-tuned through threshold optimization. The final model demonstrated strong performance with a high precision score. Key metrics, such as ROI and marketing cost savings, validated the model's effectiveness in enhancing targeted marketing efforts.</a:t>
            </a:r>
          </a:p>
          <a:p>
            <a:pPr algn="just">
              <a:lnSpc>
                <a:spcPts val="1800"/>
              </a:lnSpc>
            </a:pPr>
          </a:p>
        </p:txBody>
      </p:sp>
      <p:sp>
        <p:nvSpPr>
          <p:cNvPr name="TextBox 12" id="12"/>
          <p:cNvSpPr txBox="true"/>
          <p:nvPr/>
        </p:nvSpPr>
        <p:spPr>
          <a:xfrm rot="0">
            <a:off x="1028700" y="5465005"/>
            <a:ext cx="8115300" cy="4410075"/>
          </a:xfrm>
          <a:prstGeom prst="rect">
            <a:avLst/>
          </a:prstGeom>
        </p:spPr>
        <p:txBody>
          <a:bodyPr anchor="t" rtlCol="false" tIns="0" lIns="0" bIns="0" rIns="0">
            <a:spAutoFit/>
          </a:bodyPr>
          <a:lstStyle/>
          <a:p>
            <a:pPr algn="just">
              <a:lnSpc>
                <a:spcPts val="3359"/>
              </a:lnSpc>
            </a:pPr>
            <a:r>
              <a:rPr lang="en-US" sz="2799">
                <a:solidFill>
                  <a:srgbClr val="000000"/>
                </a:solidFill>
                <a:latin typeface="Poppins Bold"/>
                <a:ea typeface="Poppins Bold"/>
                <a:cs typeface="Poppins Bold"/>
                <a:sym typeface="Poppins Bold"/>
              </a:rPr>
              <a:t>Measurable Outcomes</a:t>
            </a:r>
          </a:p>
          <a:p>
            <a:pPr algn="just">
              <a:lnSpc>
                <a:spcPts val="2160"/>
              </a:lnSpc>
            </a:pPr>
            <a:r>
              <a:rPr lang="en-US" sz="1800">
                <a:solidFill>
                  <a:srgbClr val="000000"/>
                </a:solidFill>
                <a:latin typeface="Poppins"/>
                <a:ea typeface="Poppins"/>
                <a:cs typeface="Poppins"/>
                <a:sym typeface="Poppins"/>
              </a:rPr>
              <a:t>The implementation of the Gradient Boosting Classifier significantly improved the precision of predicting customers likely to subscribe to term deposits. </a:t>
            </a:r>
          </a:p>
          <a:p>
            <a:pPr algn="just">
              <a:lnSpc>
                <a:spcPts val="2160"/>
              </a:lnSpc>
            </a:pPr>
            <a:r>
              <a:rPr lang="en-US" sz="1800">
                <a:solidFill>
                  <a:srgbClr val="000000"/>
                </a:solidFill>
                <a:latin typeface="Poppins"/>
                <a:ea typeface="Poppins"/>
                <a:cs typeface="Poppins"/>
                <a:sym typeface="Poppins"/>
              </a:rPr>
              <a:t>ROI calculations highlighted substantial cost savings and higher profit efficiency. </a:t>
            </a:r>
          </a:p>
          <a:p>
            <a:pPr algn="just" marL="388620" indent="-194310" lvl="1">
              <a:lnSpc>
                <a:spcPts val="2160"/>
              </a:lnSpc>
              <a:buFont typeface="Arial"/>
              <a:buChar char="•"/>
            </a:pPr>
            <a:r>
              <a:rPr lang="en-US" sz="1800">
                <a:solidFill>
                  <a:srgbClr val="000000"/>
                </a:solidFill>
                <a:latin typeface="Poppins"/>
                <a:ea typeface="Poppins"/>
                <a:cs typeface="Poppins"/>
                <a:sym typeface="Poppins"/>
              </a:rPr>
              <a:t>Before using the model, the net revenue was $28,748.08 with an ROI of 687.2%, whereas, </a:t>
            </a:r>
          </a:p>
          <a:p>
            <a:pPr algn="just" marL="388620" indent="-194310" lvl="1">
              <a:lnSpc>
                <a:spcPts val="2160"/>
              </a:lnSpc>
              <a:buFont typeface="Arial"/>
              <a:buChar char="•"/>
            </a:pPr>
            <a:r>
              <a:rPr lang="en-US" sz="1800">
                <a:solidFill>
                  <a:srgbClr val="000000"/>
                </a:solidFill>
                <a:latin typeface="Poppins"/>
                <a:ea typeface="Poppins"/>
                <a:cs typeface="Poppins"/>
                <a:sym typeface="Poppins"/>
              </a:rPr>
              <a:t>A</a:t>
            </a:r>
            <a:r>
              <a:rPr lang="en-US" sz="1800">
                <a:solidFill>
                  <a:srgbClr val="000000"/>
                </a:solidFill>
                <a:latin typeface="Poppins"/>
                <a:ea typeface="Poppins"/>
                <a:cs typeface="Poppins"/>
                <a:sym typeface="Poppins"/>
              </a:rPr>
              <a:t>fter using the model, the net revenue was $8,815.08 with an ROI of 1517.6%. </a:t>
            </a:r>
          </a:p>
          <a:p>
            <a:pPr algn="just" marL="388620" indent="-194310" lvl="1">
              <a:lnSpc>
                <a:spcPts val="2160"/>
              </a:lnSpc>
              <a:buFont typeface="Arial"/>
              <a:buChar char="•"/>
            </a:pPr>
            <a:r>
              <a:rPr lang="en-US" sz="1800">
                <a:solidFill>
                  <a:srgbClr val="000000"/>
                </a:solidFill>
                <a:latin typeface="Poppins"/>
                <a:ea typeface="Poppins"/>
                <a:cs typeface="Poppins"/>
                <a:sym typeface="Poppins"/>
              </a:rPr>
              <a:t>The model's precision increased from 0.7874 to 0.9123, indicating a more accurate identification of potential depositors. </a:t>
            </a:r>
          </a:p>
          <a:p>
            <a:pPr algn="just" marL="388620" indent="-194310" lvl="1">
              <a:lnSpc>
                <a:spcPts val="2160"/>
              </a:lnSpc>
              <a:buFont typeface="Arial"/>
              <a:buChar char="•"/>
            </a:pPr>
            <a:r>
              <a:rPr lang="en-US" sz="1800">
                <a:solidFill>
                  <a:srgbClr val="000000"/>
                </a:solidFill>
                <a:latin typeface="Poppins"/>
                <a:ea typeface="Poppins"/>
                <a:cs typeface="Poppins"/>
                <a:sym typeface="Poppins"/>
              </a:rPr>
              <a:t>This approach resulted in significant cost savings, reducing marketing costs from $3,651.92 to $544.92, thus demonstrating clear financial benefits for XY Bank.</a:t>
            </a:r>
          </a:p>
          <a:p>
            <a:pPr algn="just">
              <a:lnSpc>
                <a:spcPts val="1800"/>
              </a:lnSpc>
            </a:pP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59773" y="0"/>
            <a:ext cx="9580418" cy="11398827"/>
            <a:chOff x="0" y="0"/>
            <a:chExt cx="2523238" cy="3002160"/>
          </a:xfrm>
        </p:grpSpPr>
        <p:sp>
          <p:nvSpPr>
            <p:cNvPr name="Freeform 3" id="3"/>
            <p:cNvSpPr/>
            <p:nvPr/>
          </p:nvSpPr>
          <p:spPr>
            <a:xfrm flipH="false" flipV="false" rot="0">
              <a:off x="0" y="0"/>
              <a:ext cx="2523238" cy="3002160"/>
            </a:xfrm>
            <a:custGeom>
              <a:avLst/>
              <a:gdLst/>
              <a:ahLst/>
              <a:cxnLst/>
              <a:rect r="r" b="b" t="t" l="l"/>
              <a:pathLst>
                <a:path h="3002160" w="2523238">
                  <a:moveTo>
                    <a:pt x="0" y="0"/>
                  </a:moveTo>
                  <a:lnTo>
                    <a:pt x="2523238" y="0"/>
                  </a:lnTo>
                  <a:lnTo>
                    <a:pt x="2523238" y="3002160"/>
                  </a:lnTo>
                  <a:lnTo>
                    <a:pt x="0" y="3002160"/>
                  </a:lnTo>
                  <a:close/>
                </a:path>
              </a:pathLst>
            </a:custGeom>
            <a:solidFill>
              <a:srgbClr val="322F50"/>
            </a:solidFill>
          </p:spPr>
        </p:sp>
        <p:sp>
          <p:nvSpPr>
            <p:cNvPr name="TextBox 4" id="4"/>
            <p:cNvSpPr txBox="true"/>
            <p:nvPr/>
          </p:nvSpPr>
          <p:spPr>
            <a:xfrm>
              <a:off x="0" y="-47625"/>
              <a:ext cx="2523238" cy="304978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662534" y="867064"/>
            <a:ext cx="10615488" cy="679450"/>
          </a:xfrm>
          <a:prstGeom prst="rect">
            <a:avLst/>
          </a:prstGeom>
        </p:spPr>
        <p:txBody>
          <a:bodyPr anchor="t" rtlCol="false" tIns="0" lIns="0" bIns="0" rIns="0">
            <a:spAutoFit/>
          </a:bodyPr>
          <a:lstStyle/>
          <a:p>
            <a:pPr algn="l">
              <a:lnSpc>
                <a:spcPts val="5000"/>
              </a:lnSpc>
            </a:pPr>
            <a:r>
              <a:rPr lang="en-US" sz="5000">
                <a:solidFill>
                  <a:srgbClr val="FFFFFF"/>
                </a:solidFill>
                <a:latin typeface="Archivo Black"/>
                <a:ea typeface="Archivo Black"/>
                <a:cs typeface="Archivo Black"/>
                <a:sym typeface="Archivo Black"/>
              </a:rPr>
              <a:t>RECOMME</a:t>
            </a:r>
            <a:r>
              <a:rPr lang="en-US" sz="5000">
                <a:solidFill>
                  <a:srgbClr val="010440"/>
                </a:solidFill>
                <a:latin typeface="Archivo Black"/>
                <a:ea typeface="Archivo Black"/>
                <a:cs typeface="Archivo Black"/>
                <a:sym typeface="Archivo Black"/>
              </a:rPr>
              <a:t>NDATIONS</a:t>
            </a:r>
          </a:p>
        </p:txBody>
      </p:sp>
      <p:sp>
        <p:nvSpPr>
          <p:cNvPr name="TextBox 6" id="6"/>
          <p:cNvSpPr txBox="true"/>
          <p:nvPr/>
        </p:nvSpPr>
        <p:spPr>
          <a:xfrm rot="0">
            <a:off x="1726358" y="3356011"/>
            <a:ext cx="2214639" cy="673316"/>
          </a:xfrm>
          <a:prstGeom prst="rect">
            <a:avLst/>
          </a:prstGeom>
        </p:spPr>
        <p:txBody>
          <a:bodyPr anchor="t" rtlCol="false" tIns="0" lIns="0" bIns="0" rIns="0">
            <a:spAutoFit/>
          </a:bodyPr>
          <a:lstStyle/>
          <a:p>
            <a:pPr algn="l">
              <a:lnSpc>
                <a:spcPts val="5012"/>
              </a:lnSpc>
            </a:pPr>
            <a:r>
              <a:rPr lang="en-US" sz="5012">
                <a:solidFill>
                  <a:srgbClr val="322F50"/>
                </a:solidFill>
                <a:latin typeface="Archivo Black"/>
                <a:ea typeface="Archivo Black"/>
                <a:cs typeface="Archivo Black"/>
                <a:sym typeface="Archivo Black"/>
              </a:rPr>
              <a:t>2020</a:t>
            </a:r>
          </a:p>
        </p:txBody>
      </p:sp>
      <p:sp>
        <p:nvSpPr>
          <p:cNvPr name="TextBox 7" id="7"/>
          <p:cNvSpPr txBox="true"/>
          <p:nvPr/>
        </p:nvSpPr>
        <p:spPr>
          <a:xfrm rot="0">
            <a:off x="282043" y="3184561"/>
            <a:ext cx="8496786" cy="5758814"/>
          </a:xfrm>
          <a:prstGeom prst="rect">
            <a:avLst/>
          </a:prstGeom>
        </p:spPr>
        <p:txBody>
          <a:bodyPr anchor="t" rtlCol="false" tIns="0" lIns="0" bIns="0" rIns="0">
            <a:spAutoFit/>
          </a:bodyPr>
          <a:lstStyle/>
          <a:p>
            <a:pPr algn="l" marL="431802" indent="-215901" lvl="1">
              <a:lnSpc>
                <a:spcPts val="3200"/>
              </a:lnSpc>
              <a:buFont typeface="Arial"/>
              <a:buChar char="•"/>
            </a:pPr>
            <a:r>
              <a:rPr lang="en-US" sz="2000">
                <a:solidFill>
                  <a:srgbClr val="FFFFFF"/>
                </a:solidFill>
                <a:latin typeface="Montserrat Classic Bold"/>
                <a:ea typeface="Montserrat Classic Bold"/>
                <a:cs typeface="Montserrat Classic Bold"/>
                <a:sym typeface="Montserrat Classic Bold"/>
              </a:rPr>
              <a:t>Minimize Marketing Waste:</a:t>
            </a:r>
            <a:r>
              <a:rPr lang="en-US" sz="2000">
                <a:solidFill>
                  <a:srgbClr val="FFFFFF"/>
                </a:solidFill>
                <a:latin typeface="Montserrat Classic"/>
                <a:ea typeface="Montserrat Classic"/>
                <a:cs typeface="Montserrat Classic"/>
                <a:sym typeface="Montserrat Classic"/>
              </a:rPr>
              <a:t> By improving precision, the bank reduces ineffective customer engagements, cutting costs and increasing revenue.</a:t>
            </a:r>
          </a:p>
          <a:p>
            <a:pPr algn="l" marL="410213" indent="-205106" lvl="1">
              <a:lnSpc>
                <a:spcPts val="3040"/>
              </a:lnSpc>
              <a:buFont typeface="Arial"/>
              <a:buChar char="•"/>
            </a:pPr>
            <a:r>
              <a:rPr lang="en-US" sz="1900">
                <a:solidFill>
                  <a:srgbClr val="FFFFFF"/>
                </a:solidFill>
                <a:latin typeface="Montserrat Classic Bold"/>
                <a:ea typeface="Montserrat Classic Bold"/>
                <a:cs typeface="Montserrat Classic Bold"/>
                <a:sym typeface="Montserrat Classic Bold"/>
              </a:rPr>
              <a:t>Increase Conversion Rates:</a:t>
            </a:r>
            <a:r>
              <a:rPr lang="en-US" sz="1900">
                <a:solidFill>
                  <a:srgbClr val="FFFFFF"/>
                </a:solidFill>
                <a:latin typeface="Montserrat Classic"/>
                <a:ea typeface="Montserrat Classic"/>
                <a:cs typeface="Montserrat Classic"/>
                <a:sym typeface="Montserrat Classic"/>
              </a:rPr>
              <a:t> Focusing on statistically likely customers for fixed-term deposits enhances campaign efficiency. Emphasize key features like poutcome_success, contact_unknown, age, and balance in strategies and predictive models to improve targeting.</a:t>
            </a:r>
          </a:p>
          <a:p>
            <a:pPr algn="l" marL="410213" indent="-205106" lvl="1">
              <a:lnSpc>
                <a:spcPts val="3040"/>
              </a:lnSpc>
              <a:buFont typeface="Arial"/>
              <a:buChar char="•"/>
            </a:pPr>
            <a:r>
              <a:rPr lang="en-US" sz="1900">
                <a:solidFill>
                  <a:srgbClr val="FFFFFF"/>
                </a:solidFill>
                <a:latin typeface="Montserrat Classic Bold"/>
                <a:ea typeface="Montserrat Classic Bold"/>
                <a:cs typeface="Montserrat Classic Bold"/>
                <a:sym typeface="Montserrat Classic Bold"/>
              </a:rPr>
              <a:t>Optimize Marketing Budget</a:t>
            </a:r>
            <a:r>
              <a:rPr lang="en-US" sz="1900">
                <a:solidFill>
                  <a:srgbClr val="FFFFFF"/>
                </a:solidFill>
                <a:latin typeface="Montserrat Classic"/>
                <a:ea typeface="Montserrat Classic"/>
                <a:cs typeface="Montserrat Classic"/>
                <a:sym typeface="Montserrat Classic"/>
              </a:rPr>
              <a:t>: Targeting the right customers lowers overall campaign costs by avoiding spending on unlikely depositors.</a:t>
            </a:r>
          </a:p>
          <a:p>
            <a:pPr algn="l" marL="410213" indent="-205106" lvl="1">
              <a:lnSpc>
                <a:spcPts val="3040"/>
              </a:lnSpc>
              <a:buFont typeface="Arial"/>
              <a:buChar char="•"/>
            </a:pPr>
            <a:r>
              <a:rPr lang="en-US" sz="1900">
                <a:solidFill>
                  <a:srgbClr val="FFFFFF"/>
                </a:solidFill>
                <a:latin typeface="Montserrat Classic Bold"/>
                <a:ea typeface="Montserrat Classic Bold"/>
                <a:cs typeface="Montserrat Classic Bold"/>
                <a:sym typeface="Montserrat Classic Bold"/>
              </a:rPr>
              <a:t>Drive Revenue Growth</a:t>
            </a:r>
            <a:r>
              <a:rPr lang="en-US" sz="1900">
                <a:solidFill>
                  <a:srgbClr val="FFFFFF"/>
                </a:solidFill>
                <a:latin typeface="Montserrat Classic"/>
                <a:ea typeface="Montserrat Classic"/>
                <a:cs typeface="Montserrat Classic"/>
                <a:sym typeface="Montserrat Classic"/>
              </a:rPr>
              <a:t>: Precision targeting not only saves money but also boosts revenue by focusing on profitable customer segments.</a:t>
            </a:r>
          </a:p>
          <a:p>
            <a:pPr algn="l">
              <a:lnSpc>
                <a:spcPts val="3040"/>
              </a:lnSpc>
            </a:pPr>
          </a:p>
        </p:txBody>
      </p:sp>
      <p:sp>
        <p:nvSpPr>
          <p:cNvPr name="TextBox 8" id="8"/>
          <p:cNvSpPr txBox="true"/>
          <p:nvPr/>
        </p:nvSpPr>
        <p:spPr>
          <a:xfrm rot="0">
            <a:off x="9744255" y="3108578"/>
            <a:ext cx="4906787" cy="1755774"/>
          </a:xfrm>
          <a:prstGeom prst="rect">
            <a:avLst/>
          </a:prstGeom>
        </p:spPr>
        <p:txBody>
          <a:bodyPr anchor="t" rtlCol="false" tIns="0" lIns="0" bIns="0" rIns="0">
            <a:spAutoFit/>
          </a:bodyPr>
          <a:lstStyle/>
          <a:p>
            <a:pPr algn="l">
              <a:lnSpc>
                <a:spcPts val="3200"/>
              </a:lnSpc>
            </a:pPr>
            <a:r>
              <a:rPr lang="en-US" sz="2000">
                <a:solidFill>
                  <a:srgbClr val="322F50"/>
                </a:solidFill>
                <a:latin typeface="Montserrat Classic"/>
                <a:ea typeface="Montserrat Classic"/>
                <a:cs typeface="Montserrat Classic"/>
                <a:sym typeface="Montserrat Classic"/>
              </a:rPr>
              <a:t>1. Data Collection and Enrichmen</a:t>
            </a:r>
          </a:p>
          <a:p>
            <a:pPr algn="l" marL="345444" indent="-172722" lvl="1">
              <a:lnSpc>
                <a:spcPts val="2560"/>
              </a:lnSpc>
              <a:buFont typeface="Arial"/>
              <a:buChar char="•"/>
            </a:pPr>
            <a:r>
              <a:rPr lang="en-US" sz="1600">
                <a:solidFill>
                  <a:srgbClr val="322F50"/>
                </a:solidFill>
                <a:latin typeface="Montserrat Classic"/>
                <a:ea typeface="Montserrat Classic"/>
                <a:cs typeface="Montserrat Classic"/>
                <a:sym typeface="Montserrat Classic"/>
              </a:rPr>
              <a:t>Loyalty and Rewards</a:t>
            </a:r>
          </a:p>
          <a:p>
            <a:pPr algn="l" marL="345444" indent="-172722" lvl="1">
              <a:lnSpc>
                <a:spcPts val="2560"/>
              </a:lnSpc>
              <a:buFont typeface="Arial"/>
              <a:buChar char="•"/>
            </a:pPr>
            <a:r>
              <a:rPr lang="en-US" sz="1600">
                <a:solidFill>
                  <a:srgbClr val="322F50"/>
                </a:solidFill>
                <a:latin typeface="Montserrat Classic"/>
                <a:ea typeface="Montserrat Classic"/>
                <a:cs typeface="Montserrat Classic"/>
                <a:sym typeface="Montserrat Classic"/>
              </a:rPr>
              <a:t>Customer Relationship Duration</a:t>
            </a:r>
          </a:p>
          <a:p>
            <a:pPr algn="l" marL="345444" indent="-172722" lvl="1">
              <a:lnSpc>
                <a:spcPts val="2560"/>
              </a:lnSpc>
              <a:buFont typeface="Arial"/>
              <a:buChar char="•"/>
            </a:pPr>
            <a:r>
              <a:rPr lang="en-US" sz="1600">
                <a:solidFill>
                  <a:srgbClr val="322F50"/>
                </a:solidFill>
                <a:latin typeface="Montserrat Classic"/>
                <a:ea typeface="Montserrat Classic"/>
                <a:cs typeface="Montserrat Classic"/>
                <a:sym typeface="Montserrat Classic"/>
              </a:rPr>
              <a:t>Account Activity</a:t>
            </a:r>
          </a:p>
          <a:p>
            <a:pPr algn="l">
              <a:lnSpc>
                <a:spcPts val="3200"/>
              </a:lnSpc>
            </a:pPr>
          </a:p>
        </p:txBody>
      </p:sp>
      <p:sp>
        <p:nvSpPr>
          <p:cNvPr name="TextBox 9" id="9"/>
          <p:cNvSpPr txBox="true"/>
          <p:nvPr/>
        </p:nvSpPr>
        <p:spPr>
          <a:xfrm rot="0">
            <a:off x="9744255" y="4570067"/>
            <a:ext cx="7766211" cy="4022724"/>
          </a:xfrm>
          <a:prstGeom prst="rect">
            <a:avLst/>
          </a:prstGeom>
        </p:spPr>
        <p:txBody>
          <a:bodyPr anchor="t" rtlCol="false" tIns="0" lIns="0" bIns="0" rIns="0">
            <a:spAutoFit/>
          </a:bodyPr>
          <a:lstStyle/>
          <a:p>
            <a:pPr algn="l">
              <a:lnSpc>
                <a:spcPts val="3200"/>
              </a:lnSpc>
            </a:pPr>
            <a:r>
              <a:rPr lang="en-US" sz="2000">
                <a:solidFill>
                  <a:srgbClr val="322F50"/>
                </a:solidFill>
                <a:latin typeface="Montserrat Classic"/>
                <a:ea typeface="Montserrat Classic"/>
                <a:cs typeface="Montserrat Classic"/>
                <a:sym typeface="Montserrat Classic"/>
              </a:rPr>
              <a:t>2. Model Improvement</a:t>
            </a:r>
          </a:p>
          <a:p>
            <a:pPr algn="l" marL="345444" indent="-172722" lvl="1">
              <a:lnSpc>
                <a:spcPts val="2560"/>
              </a:lnSpc>
              <a:buFont typeface="Arial"/>
              <a:buChar char="•"/>
            </a:pPr>
            <a:r>
              <a:rPr lang="en-US" sz="1600">
                <a:solidFill>
                  <a:srgbClr val="322F50"/>
                </a:solidFill>
                <a:latin typeface="Montserrat Classic"/>
                <a:ea typeface="Montserrat Classic"/>
                <a:cs typeface="Montserrat Classic"/>
                <a:sym typeface="Montserrat Classic"/>
              </a:rPr>
              <a:t>Explore advanced machine learning algorithms, including deep learning.</a:t>
            </a:r>
          </a:p>
          <a:p>
            <a:pPr algn="l" marL="345444" indent="-172722" lvl="1">
              <a:lnSpc>
                <a:spcPts val="2560"/>
              </a:lnSpc>
              <a:buFont typeface="Arial"/>
              <a:buChar char="•"/>
            </a:pPr>
            <a:r>
              <a:rPr lang="en-US" sz="1600">
                <a:solidFill>
                  <a:srgbClr val="322F50"/>
                </a:solidFill>
                <a:latin typeface="Montserrat Classic"/>
                <a:ea typeface="Montserrat Classic"/>
                <a:cs typeface="Montserrat Classic"/>
                <a:sym typeface="Montserrat Classic"/>
              </a:rPr>
              <a:t>Implement robust cross-validation and regularization methods to prevent overfitting.</a:t>
            </a:r>
          </a:p>
          <a:p>
            <a:pPr algn="l" marL="345444" indent="-172722" lvl="1">
              <a:lnSpc>
                <a:spcPts val="2560"/>
              </a:lnSpc>
              <a:buFont typeface="Arial"/>
              <a:buChar char="•"/>
            </a:pPr>
            <a:r>
              <a:rPr lang="en-US" sz="1600">
                <a:solidFill>
                  <a:srgbClr val="322F50"/>
                </a:solidFill>
                <a:latin typeface="Montserrat Classic"/>
                <a:ea typeface="Montserrat Classic"/>
                <a:cs typeface="Montserrat Classic"/>
                <a:sym typeface="Montserrat Classic"/>
              </a:rPr>
              <a:t>Conduct detailed segmentation analysis to tailor strategies for different customer groups.</a:t>
            </a:r>
          </a:p>
          <a:p>
            <a:pPr algn="l" marL="345444" indent="-172722" lvl="1">
              <a:lnSpc>
                <a:spcPts val="2560"/>
              </a:lnSpc>
              <a:buFont typeface="Arial"/>
              <a:buChar char="•"/>
            </a:pPr>
            <a:r>
              <a:rPr lang="en-US" sz="1600">
                <a:solidFill>
                  <a:srgbClr val="322F50"/>
                </a:solidFill>
                <a:latin typeface="Montserrat Classic"/>
                <a:ea typeface="Montserrat Classic"/>
                <a:cs typeface="Montserrat Classic"/>
                <a:sym typeface="Montserrat Classic"/>
              </a:rPr>
              <a:t>Continuously monitor and evaluate model performance in real-time to identify improvements.</a:t>
            </a:r>
          </a:p>
          <a:p>
            <a:pPr algn="l" marL="345444" indent="-172722" lvl="1">
              <a:lnSpc>
                <a:spcPts val="2560"/>
              </a:lnSpc>
              <a:buFont typeface="Arial"/>
              <a:buChar char="•"/>
            </a:pPr>
            <a:r>
              <a:rPr lang="en-US" sz="1600">
                <a:solidFill>
                  <a:srgbClr val="322F50"/>
                </a:solidFill>
                <a:latin typeface="Montserrat Classic"/>
                <a:ea typeface="Montserrat Classic"/>
                <a:cs typeface="Montserrat Classic"/>
                <a:sym typeface="Montserrat Classic"/>
              </a:rPr>
              <a:t>Implement feature engineering techniques to capture more customer behavior patterns.</a:t>
            </a:r>
          </a:p>
          <a:p>
            <a:pPr algn="l" marL="345444" indent="-172722" lvl="1">
              <a:lnSpc>
                <a:spcPts val="2560"/>
              </a:lnSpc>
              <a:buFont typeface="Arial"/>
              <a:buChar char="•"/>
            </a:pPr>
            <a:r>
              <a:rPr lang="en-US" sz="1600">
                <a:solidFill>
                  <a:srgbClr val="322F50"/>
                </a:solidFill>
                <a:latin typeface="Montserrat Classic"/>
                <a:ea typeface="Montserrat Classic"/>
                <a:cs typeface="Montserrat Classic"/>
                <a:sym typeface="Montserrat Classic"/>
              </a:rPr>
              <a:t>Use A/B testing to refine and validate targeted marketing strategies.</a:t>
            </a:r>
          </a:p>
          <a:p>
            <a:pPr algn="l">
              <a:lnSpc>
                <a:spcPts val="3200"/>
              </a:lnSpc>
            </a:pPr>
          </a:p>
        </p:txBody>
      </p:sp>
      <p:sp>
        <p:nvSpPr>
          <p:cNvPr name="TextBox 10" id="10"/>
          <p:cNvSpPr txBox="true"/>
          <p:nvPr/>
        </p:nvSpPr>
        <p:spPr>
          <a:xfrm rot="0">
            <a:off x="456024" y="2221206"/>
            <a:ext cx="7734354" cy="679450"/>
          </a:xfrm>
          <a:prstGeom prst="rect">
            <a:avLst/>
          </a:prstGeom>
        </p:spPr>
        <p:txBody>
          <a:bodyPr anchor="t" rtlCol="false" tIns="0" lIns="0" bIns="0" rIns="0">
            <a:spAutoFit/>
          </a:bodyPr>
          <a:lstStyle/>
          <a:p>
            <a:pPr algn="l">
              <a:lnSpc>
                <a:spcPts val="5000"/>
              </a:lnSpc>
            </a:pPr>
            <a:r>
              <a:rPr lang="en-US" sz="5000">
                <a:solidFill>
                  <a:srgbClr val="FFFFFF"/>
                </a:solidFill>
                <a:latin typeface="Archivo Black"/>
                <a:ea typeface="Archivo Black"/>
                <a:cs typeface="Archivo Black"/>
                <a:sym typeface="Archivo Black"/>
              </a:rPr>
              <a:t>BUSINESS</a:t>
            </a:r>
          </a:p>
        </p:txBody>
      </p:sp>
      <p:sp>
        <p:nvSpPr>
          <p:cNvPr name="TextBox 11" id="11"/>
          <p:cNvSpPr txBox="true"/>
          <p:nvPr/>
        </p:nvSpPr>
        <p:spPr>
          <a:xfrm rot="0">
            <a:off x="9593103" y="2221206"/>
            <a:ext cx="10615488" cy="679450"/>
          </a:xfrm>
          <a:prstGeom prst="rect">
            <a:avLst/>
          </a:prstGeom>
        </p:spPr>
        <p:txBody>
          <a:bodyPr anchor="t" rtlCol="false" tIns="0" lIns="0" bIns="0" rIns="0">
            <a:spAutoFit/>
          </a:bodyPr>
          <a:lstStyle/>
          <a:p>
            <a:pPr algn="l">
              <a:lnSpc>
                <a:spcPts val="5000"/>
              </a:lnSpc>
            </a:pPr>
            <a:r>
              <a:rPr lang="en-US" sz="5000">
                <a:solidFill>
                  <a:srgbClr val="010440"/>
                </a:solidFill>
                <a:latin typeface="Archivo Black"/>
                <a:ea typeface="Archivo Black"/>
                <a:cs typeface="Archivo Black"/>
                <a:sym typeface="Archivo Black"/>
              </a:rPr>
              <a:t>MODEL IMPROVEMENT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9625" r="0" b="-20744"/>
            </a:stretch>
          </a:blipFill>
        </p:spPr>
      </p:sp>
      <p:sp>
        <p:nvSpPr>
          <p:cNvPr name="TextBox 3" id="3"/>
          <p:cNvSpPr txBox="true"/>
          <p:nvPr/>
        </p:nvSpPr>
        <p:spPr>
          <a:xfrm rot="0">
            <a:off x="4318720" y="3316654"/>
            <a:ext cx="9669610" cy="2058357"/>
          </a:xfrm>
          <a:prstGeom prst="rect">
            <a:avLst/>
          </a:prstGeom>
        </p:spPr>
        <p:txBody>
          <a:bodyPr anchor="t" rtlCol="false" tIns="0" lIns="0" bIns="0" rIns="0">
            <a:spAutoFit/>
          </a:bodyPr>
          <a:lstStyle/>
          <a:p>
            <a:pPr algn="ctr">
              <a:lnSpc>
                <a:spcPts val="16228"/>
              </a:lnSpc>
            </a:pPr>
            <a:r>
              <a:rPr lang="en-US" sz="13523">
                <a:solidFill>
                  <a:srgbClr val="FFFFFF"/>
                </a:solidFill>
                <a:latin typeface="Barlow SemiCondensed Heavy"/>
                <a:ea typeface="Barlow SemiCondensed Heavy"/>
                <a:cs typeface="Barlow SemiCondensed Heavy"/>
                <a:sym typeface="Barlow SemiCondensed Heavy"/>
              </a:rPr>
              <a:t>THANK YOU</a:t>
            </a:r>
          </a:p>
        </p:txBody>
      </p:sp>
      <p:sp>
        <p:nvSpPr>
          <p:cNvPr name="TextBox 4" id="4"/>
          <p:cNvSpPr txBox="true"/>
          <p:nvPr/>
        </p:nvSpPr>
        <p:spPr>
          <a:xfrm rot="0">
            <a:off x="6880324" y="6513612"/>
            <a:ext cx="4527351" cy="674209"/>
          </a:xfrm>
          <a:prstGeom prst="rect">
            <a:avLst/>
          </a:prstGeom>
        </p:spPr>
        <p:txBody>
          <a:bodyPr anchor="t" rtlCol="false" tIns="0" lIns="0" bIns="0" rIns="0">
            <a:spAutoFit/>
          </a:bodyPr>
          <a:lstStyle/>
          <a:p>
            <a:pPr algn="ctr">
              <a:lnSpc>
                <a:spcPts val="5161"/>
              </a:lnSpc>
            </a:pPr>
            <a:r>
              <a:rPr lang="en-US" sz="4301">
                <a:solidFill>
                  <a:srgbClr val="FFFFFF"/>
                </a:solidFill>
                <a:latin typeface="Poppins Bold"/>
                <a:ea typeface="Poppins Bold"/>
                <a:cs typeface="Poppins Bold"/>
                <a:sym typeface="Poppins Bold"/>
              </a:rPr>
              <a:t>CONTACT</a:t>
            </a:r>
          </a:p>
        </p:txBody>
      </p:sp>
      <p:sp>
        <p:nvSpPr>
          <p:cNvPr name="Freeform 5" id="5"/>
          <p:cNvSpPr/>
          <p:nvPr/>
        </p:nvSpPr>
        <p:spPr>
          <a:xfrm flipH="false" flipV="false" rot="0">
            <a:off x="4936424" y="1243271"/>
            <a:ext cx="7768070" cy="1198776"/>
          </a:xfrm>
          <a:custGeom>
            <a:avLst/>
            <a:gdLst/>
            <a:ahLst/>
            <a:cxnLst/>
            <a:rect r="r" b="b" t="t" l="l"/>
            <a:pathLst>
              <a:path h="1198776" w="7768070">
                <a:moveTo>
                  <a:pt x="0" y="0"/>
                </a:moveTo>
                <a:lnTo>
                  <a:pt x="7768070" y="0"/>
                </a:lnTo>
                <a:lnTo>
                  <a:pt x="7768070" y="1198777"/>
                </a:lnTo>
                <a:lnTo>
                  <a:pt x="0" y="1198777"/>
                </a:lnTo>
                <a:lnTo>
                  <a:pt x="0" y="0"/>
                </a:lnTo>
                <a:close/>
              </a:path>
            </a:pathLst>
          </a:custGeom>
          <a:blipFill>
            <a:blip r:embed="rId3"/>
            <a:stretch>
              <a:fillRect l="0" t="0" r="0" b="0"/>
            </a:stretch>
          </a:blipFill>
        </p:spPr>
      </p:sp>
      <p:sp>
        <p:nvSpPr>
          <p:cNvPr name="Freeform 6" id="6"/>
          <p:cNvSpPr/>
          <p:nvPr/>
        </p:nvSpPr>
        <p:spPr>
          <a:xfrm flipH="false" flipV="false" rot="0">
            <a:off x="6750326" y="8325391"/>
            <a:ext cx="575303" cy="442460"/>
          </a:xfrm>
          <a:custGeom>
            <a:avLst/>
            <a:gdLst/>
            <a:ahLst/>
            <a:cxnLst/>
            <a:rect r="r" b="b" t="t" l="l"/>
            <a:pathLst>
              <a:path h="442460" w="575303">
                <a:moveTo>
                  <a:pt x="0" y="0"/>
                </a:moveTo>
                <a:lnTo>
                  <a:pt x="575303" y="0"/>
                </a:lnTo>
                <a:lnTo>
                  <a:pt x="575303" y="442460"/>
                </a:lnTo>
                <a:lnTo>
                  <a:pt x="0" y="4424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750326" y="7461742"/>
            <a:ext cx="512209" cy="512209"/>
          </a:xfrm>
          <a:custGeom>
            <a:avLst/>
            <a:gdLst/>
            <a:ahLst/>
            <a:cxnLst/>
            <a:rect r="r" b="b" t="t" l="l"/>
            <a:pathLst>
              <a:path h="512209" w="512209">
                <a:moveTo>
                  <a:pt x="0" y="0"/>
                </a:moveTo>
                <a:lnTo>
                  <a:pt x="512209" y="0"/>
                </a:lnTo>
                <a:lnTo>
                  <a:pt x="512209" y="512209"/>
                </a:lnTo>
                <a:lnTo>
                  <a:pt x="0" y="512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750326" y="9081935"/>
            <a:ext cx="575303" cy="581114"/>
          </a:xfrm>
          <a:custGeom>
            <a:avLst/>
            <a:gdLst/>
            <a:ahLst/>
            <a:cxnLst/>
            <a:rect r="r" b="b" t="t" l="l"/>
            <a:pathLst>
              <a:path h="581114" w="575303">
                <a:moveTo>
                  <a:pt x="0" y="0"/>
                </a:moveTo>
                <a:lnTo>
                  <a:pt x="575303" y="0"/>
                </a:lnTo>
                <a:lnTo>
                  <a:pt x="575303" y="581114"/>
                </a:lnTo>
                <a:lnTo>
                  <a:pt x="0" y="5811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7510193" y="8372473"/>
            <a:ext cx="3692032" cy="300671"/>
          </a:xfrm>
          <a:prstGeom prst="rect">
            <a:avLst/>
          </a:prstGeom>
        </p:spPr>
        <p:txBody>
          <a:bodyPr anchor="t" rtlCol="false" tIns="0" lIns="0" bIns="0" rIns="0">
            <a:spAutoFit/>
          </a:bodyPr>
          <a:lstStyle/>
          <a:p>
            <a:pPr algn="l">
              <a:lnSpc>
                <a:spcPts val="2327"/>
              </a:lnSpc>
              <a:spcBef>
                <a:spcPct val="0"/>
              </a:spcBef>
            </a:pPr>
            <a:r>
              <a:rPr lang="en-US" sz="1662">
                <a:solidFill>
                  <a:srgbClr val="FFFFFF"/>
                </a:solidFill>
                <a:latin typeface="Poppins"/>
                <a:ea typeface="Poppins"/>
                <a:cs typeface="Poppins"/>
                <a:sym typeface="Poppins"/>
              </a:rPr>
              <a:t>AMMARMUZAKI@GMAIL.COM</a:t>
            </a:r>
          </a:p>
        </p:txBody>
      </p:sp>
      <p:sp>
        <p:nvSpPr>
          <p:cNvPr name="TextBox 10" id="10"/>
          <p:cNvSpPr txBox="true"/>
          <p:nvPr/>
        </p:nvSpPr>
        <p:spPr>
          <a:xfrm rot="0">
            <a:off x="7510193" y="7540206"/>
            <a:ext cx="4046531" cy="307657"/>
          </a:xfrm>
          <a:prstGeom prst="rect">
            <a:avLst/>
          </a:prstGeom>
        </p:spPr>
        <p:txBody>
          <a:bodyPr anchor="t" rtlCol="false" tIns="0" lIns="0" bIns="0" rIns="0">
            <a:spAutoFit/>
          </a:bodyPr>
          <a:lstStyle/>
          <a:p>
            <a:pPr algn="l">
              <a:lnSpc>
                <a:spcPts val="2467"/>
              </a:lnSpc>
              <a:spcBef>
                <a:spcPct val="0"/>
              </a:spcBef>
            </a:pPr>
            <a:r>
              <a:rPr lang="en-US" sz="1762">
                <a:solidFill>
                  <a:srgbClr val="FFFFFF"/>
                </a:solidFill>
                <a:latin typeface="Poppins"/>
                <a:ea typeface="Poppins"/>
                <a:cs typeface="Poppins"/>
                <a:sym typeface="Poppins"/>
              </a:rPr>
              <a:t>LINKEDIN.COM/IN/AMMAR-MUZAKI/</a:t>
            </a:r>
          </a:p>
        </p:txBody>
      </p:sp>
      <p:sp>
        <p:nvSpPr>
          <p:cNvPr name="TextBox 11" id="11"/>
          <p:cNvSpPr txBox="true"/>
          <p:nvPr/>
        </p:nvSpPr>
        <p:spPr>
          <a:xfrm rot="0">
            <a:off x="7510193" y="9198344"/>
            <a:ext cx="3692032" cy="300671"/>
          </a:xfrm>
          <a:prstGeom prst="rect">
            <a:avLst/>
          </a:prstGeom>
        </p:spPr>
        <p:txBody>
          <a:bodyPr anchor="t" rtlCol="false" tIns="0" lIns="0" bIns="0" rIns="0">
            <a:spAutoFit/>
          </a:bodyPr>
          <a:lstStyle/>
          <a:p>
            <a:pPr algn="l">
              <a:lnSpc>
                <a:spcPts val="2327"/>
              </a:lnSpc>
              <a:spcBef>
                <a:spcPct val="0"/>
              </a:spcBef>
            </a:pPr>
            <a:r>
              <a:rPr lang="en-US" sz="1662">
                <a:solidFill>
                  <a:srgbClr val="FFFFFF"/>
                </a:solidFill>
                <a:latin typeface="Poppins"/>
                <a:ea typeface="Poppins"/>
                <a:cs typeface="Poppins"/>
                <a:sym typeface="Poppins"/>
              </a:rPr>
              <a:t>GITHUB.COM/ZACKY182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22F50"/>
        </a:solidFill>
      </p:bgPr>
    </p:bg>
    <p:spTree>
      <p:nvGrpSpPr>
        <p:cNvPr id="1" name=""/>
        <p:cNvGrpSpPr/>
        <p:nvPr/>
      </p:nvGrpSpPr>
      <p:grpSpPr>
        <a:xfrm>
          <a:off x="0" y="0"/>
          <a:ext cx="0" cy="0"/>
          <a:chOff x="0" y="0"/>
          <a:chExt cx="0" cy="0"/>
        </a:xfrm>
      </p:grpSpPr>
      <p:grpSp>
        <p:nvGrpSpPr>
          <p:cNvPr name="Group 2" id="2"/>
          <p:cNvGrpSpPr/>
          <p:nvPr/>
        </p:nvGrpSpPr>
        <p:grpSpPr>
          <a:xfrm rot="0">
            <a:off x="6577445" y="4899177"/>
            <a:ext cx="11710555" cy="2178600"/>
            <a:chOff x="0" y="0"/>
            <a:chExt cx="3084261" cy="573788"/>
          </a:xfrm>
        </p:grpSpPr>
        <p:sp>
          <p:nvSpPr>
            <p:cNvPr name="Freeform 3" id="3"/>
            <p:cNvSpPr/>
            <p:nvPr/>
          </p:nvSpPr>
          <p:spPr>
            <a:xfrm flipH="false" flipV="false" rot="0">
              <a:off x="0" y="0"/>
              <a:ext cx="3084261" cy="573788"/>
            </a:xfrm>
            <a:custGeom>
              <a:avLst/>
              <a:gdLst/>
              <a:ahLst/>
              <a:cxnLst/>
              <a:rect r="r" b="b" t="t" l="l"/>
              <a:pathLst>
                <a:path h="573788" w="3084261">
                  <a:moveTo>
                    <a:pt x="0" y="0"/>
                  </a:moveTo>
                  <a:lnTo>
                    <a:pt x="3084261" y="0"/>
                  </a:lnTo>
                  <a:lnTo>
                    <a:pt x="3084261" y="573788"/>
                  </a:lnTo>
                  <a:lnTo>
                    <a:pt x="0" y="573788"/>
                  </a:lnTo>
                  <a:close/>
                </a:path>
              </a:pathLst>
            </a:custGeom>
            <a:solidFill>
              <a:srgbClr val="FFFFFF"/>
            </a:solidFill>
          </p:spPr>
        </p:sp>
        <p:sp>
          <p:nvSpPr>
            <p:cNvPr name="TextBox 4" id="4"/>
            <p:cNvSpPr txBox="true"/>
            <p:nvPr/>
          </p:nvSpPr>
          <p:spPr>
            <a:xfrm>
              <a:off x="0" y="-47625"/>
              <a:ext cx="3084261" cy="6214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20040" y="-396613"/>
            <a:ext cx="7386178" cy="11079267"/>
            <a:chOff x="0" y="0"/>
            <a:chExt cx="6350000" cy="9525000"/>
          </a:xfrm>
        </p:grpSpPr>
        <p:sp>
          <p:nvSpPr>
            <p:cNvPr name="Freeform 6" id="6"/>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10187" t="0" r="-10187" b="0"/>
              </a:stretch>
            </a:blipFill>
          </p:spPr>
        </p:sp>
      </p:grpSp>
      <p:sp>
        <p:nvSpPr>
          <p:cNvPr name="TextBox 7" id="7"/>
          <p:cNvSpPr txBox="true"/>
          <p:nvPr/>
        </p:nvSpPr>
        <p:spPr>
          <a:xfrm rot="0">
            <a:off x="7066138" y="5772594"/>
            <a:ext cx="8286233" cy="1184274"/>
          </a:xfrm>
          <a:prstGeom prst="rect">
            <a:avLst/>
          </a:prstGeom>
        </p:spPr>
        <p:txBody>
          <a:bodyPr anchor="t" rtlCol="false" tIns="0" lIns="0" bIns="0" rIns="0">
            <a:spAutoFit/>
          </a:bodyPr>
          <a:lstStyle/>
          <a:p>
            <a:pPr algn="r">
              <a:lnSpc>
                <a:spcPts val="3200"/>
              </a:lnSpc>
            </a:pPr>
            <a:r>
              <a:rPr lang="en-US" sz="2000">
                <a:solidFill>
                  <a:srgbClr val="322F50"/>
                </a:solidFill>
                <a:latin typeface="Montserrat Classic"/>
                <a:ea typeface="Montserrat Classic"/>
                <a:cs typeface="Montserrat Classic"/>
                <a:sym typeface="Montserrat Classic"/>
              </a:rPr>
              <a:t>Potential Marketing Cost per Customer: $2,39</a:t>
            </a:r>
          </a:p>
          <a:p>
            <a:pPr algn="r">
              <a:lnSpc>
                <a:spcPts val="3200"/>
              </a:lnSpc>
            </a:pPr>
            <a:r>
              <a:rPr lang="en-US" sz="2000">
                <a:solidFill>
                  <a:srgbClr val="322F50"/>
                </a:solidFill>
                <a:latin typeface="Montserrat Classic"/>
                <a:ea typeface="Montserrat Classic"/>
                <a:cs typeface="Montserrat Classic"/>
                <a:sym typeface="Montserrat Classic"/>
              </a:rPr>
              <a:t>Profit per Customer: $45,00 </a:t>
            </a:r>
          </a:p>
          <a:p>
            <a:pPr algn="r">
              <a:lnSpc>
                <a:spcPts val="3200"/>
              </a:lnSpc>
            </a:pPr>
          </a:p>
        </p:txBody>
      </p:sp>
      <p:grpSp>
        <p:nvGrpSpPr>
          <p:cNvPr name="Group 8" id="8"/>
          <p:cNvGrpSpPr/>
          <p:nvPr/>
        </p:nvGrpSpPr>
        <p:grpSpPr>
          <a:xfrm rot="0">
            <a:off x="7429449" y="2456758"/>
            <a:ext cx="2003391" cy="200339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462438" y="5001035"/>
            <a:ext cx="1955833" cy="195583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2F50"/>
            </a:solidFill>
            <a:ln w="38100" cap="sq">
              <a:solidFill>
                <a:srgbClr val="000000"/>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7429449" y="7637879"/>
            <a:ext cx="2003391" cy="200339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8043883" y="314252"/>
            <a:ext cx="9215417" cy="1308100"/>
          </a:xfrm>
          <a:prstGeom prst="rect">
            <a:avLst/>
          </a:prstGeom>
        </p:spPr>
        <p:txBody>
          <a:bodyPr anchor="t" rtlCol="false" tIns="0" lIns="0" bIns="0" rIns="0">
            <a:spAutoFit/>
          </a:bodyPr>
          <a:lstStyle/>
          <a:p>
            <a:pPr algn="ctr">
              <a:lnSpc>
                <a:spcPts val="5000"/>
              </a:lnSpc>
            </a:pPr>
            <a:r>
              <a:rPr lang="en-US" sz="5000">
                <a:solidFill>
                  <a:srgbClr val="FFFFFF"/>
                </a:solidFill>
                <a:latin typeface="Archivo Black"/>
                <a:ea typeface="Archivo Black"/>
                <a:cs typeface="Archivo Black"/>
                <a:sym typeface="Archivo Black"/>
              </a:rPr>
              <a:t>BUSINESS UNDERSTANDING</a:t>
            </a:r>
          </a:p>
        </p:txBody>
      </p:sp>
      <p:sp>
        <p:nvSpPr>
          <p:cNvPr name="TextBox 18" id="18"/>
          <p:cNvSpPr txBox="true"/>
          <p:nvPr/>
        </p:nvSpPr>
        <p:spPr>
          <a:xfrm rot="0">
            <a:off x="9796153" y="2717727"/>
            <a:ext cx="6090071" cy="1828562"/>
          </a:xfrm>
          <a:prstGeom prst="rect">
            <a:avLst/>
          </a:prstGeom>
        </p:spPr>
        <p:txBody>
          <a:bodyPr anchor="t" rtlCol="false" tIns="0" lIns="0" bIns="0" rIns="0">
            <a:spAutoFit/>
          </a:bodyPr>
          <a:lstStyle/>
          <a:p>
            <a:pPr algn="l">
              <a:lnSpc>
                <a:spcPts val="2387"/>
              </a:lnSpc>
            </a:pPr>
            <a:r>
              <a:rPr lang="en-US" sz="1492">
                <a:solidFill>
                  <a:srgbClr val="FFFFFF"/>
                </a:solidFill>
                <a:latin typeface="Montserrat Classic Bold"/>
                <a:ea typeface="Montserrat Classic Bold"/>
                <a:cs typeface="Montserrat Classic Bold"/>
                <a:sym typeface="Montserrat Classic Bold"/>
              </a:rPr>
              <a:t>The banking industry offers a variety of financial products, notably term deposits, where customers deposit money for a set period in exchange for a fixed interest rate. To remain competitive, banks use marketing campaigns to retain and attract new customers.</a:t>
            </a:r>
          </a:p>
          <a:p>
            <a:pPr algn="l">
              <a:lnSpc>
                <a:spcPts val="3027"/>
              </a:lnSpc>
            </a:pPr>
          </a:p>
        </p:txBody>
      </p:sp>
      <p:sp>
        <p:nvSpPr>
          <p:cNvPr name="TextBox 19" id="19"/>
          <p:cNvSpPr txBox="true"/>
          <p:nvPr/>
        </p:nvSpPr>
        <p:spPr>
          <a:xfrm rot="0">
            <a:off x="9796153" y="7821996"/>
            <a:ext cx="7463147" cy="1819274"/>
          </a:xfrm>
          <a:prstGeom prst="rect">
            <a:avLst/>
          </a:prstGeom>
        </p:spPr>
        <p:txBody>
          <a:bodyPr anchor="t" rtlCol="false" tIns="0" lIns="0" bIns="0" rIns="0">
            <a:spAutoFit/>
          </a:bodyPr>
          <a:lstStyle/>
          <a:p>
            <a:pPr algn="l">
              <a:lnSpc>
                <a:spcPts val="2400"/>
              </a:lnSpc>
            </a:pPr>
            <a:r>
              <a:rPr lang="en-US" sz="1500">
                <a:solidFill>
                  <a:srgbClr val="FFFFFF"/>
                </a:solidFill>
                <a:latin typeface="Montserrat Classic Bold"/>
                <a:ea typeface="Montserrat Classic Bold"/>
                <a:cs typeface="Montserrat Classic Bold"/>
                <a:sym typeface="Montserrat Classic Bold"/>
              </a:rPr>
              <a:t>XY Bank's campaigns to encourage term deposits have been ineffective, resulting in significant resource wastage. To improve this, the bank's marketing team plans to develop a predictive system using historical data and customer behavior to accurately forecast deposit interest. This system aims to reduce errors, making future campaigns more targeted, efficient, and cost-effective.</a:t>
            </a:r>
          </a:p>
        </p:txBody>
      </p:sp>
      <p:sp>
        <p:nvSpPr>
          <p:cNvPr name="TextBox 20" id="20"/>
          <p:cNvSpPr txBox="true"/>
          <p:nvPr/>
        </p:nvSpPr>
        <p:spPr>
          <a:xfrm rot="0">
            <a:off x="7678931" y="2946295"/>
            <a:ext cx="1504429" cy="1068461"/>
          </a:xfrm>
          <a:prstGeom prst="rect">
            <a:avLst/>
          </a:prstGeom>
        </p:spPr>
        <p:txBody>
          <a:bodyPr anchor="t" rtlCol="false" tIns="0" lIns="0" bIns="0" rIns="0">
            <a:spAutoFit/>
          </a:bodyPr>
          <a:lstStyle/>
          <a:p>
            <a:pPr algn="l">
              <a:lnSpc>
                <a:spcPts val="7999"/>
              </a:lnSpc>
            </a:pPr>
            <a:r>
              <a:rPr lang="en-US" sz="7999">
                <a:solidFill>
                  <a:srgbClr val="322F50"/>
                </a:solidFill>
                <a:latin typeface="Archivo Black"/>
                <a:ea typeface="Archivo Black"/>
                <a:cs typeface="Archivo Black"/>
                <a:sym typeface="Archivo Black"/>
              </a:rPr>
              <a:t>01</a:t>
            </a:r>
          </a:p>
        </p:txBody>
      </p:sp>
      <p:sp>
        <p:nvSpPr>
          <p:cNvPr name="TextBox 21" id="21"/>
          <p:cNvSpPr txBox="true"/>
          <p:nvPr/>
        </p:nvSpPr>
        <p:spPr>
          <a:xfrm rot="0">
            <a:off x="7678931" y="8127415"/>
            <a:ext cx="1504429" cy="1068461"/>
          </a:xfrm>
          <a:prstGeom prst="rect">
            <a:avLst/>
          </a:prstGeom>
        </p:spPr>
        <p:txBody>
          <a:bodyPr anchor="t" rtlCol="false" tIns="0" lIns="0" bIns="0" rIns="0">
            <a:spAutoFit/>
          </a:bodyPr>
          <a:lstStyle/>
          <a:p>
            <a:pPr algn="l">
              <a:lnSpc>
                <a:spcPts val="7999"/>
              </a:lnSpc>
            </a:pPr>
            <a:r>
              <a:rPr lang="en-US" sz="7999">
                <a:solidFill>
                  <a:srgbClr val="322F50"/>
                </a:solidFill>
                <a:latin typeface="Archivo Black"/>
                <a:ea typeface="Archivo Black"/>
                <a:cs typeface="Archivo Black"/>
                <a:sym typeface="Archivo Black"/>
              </a:rPr>
              <a:t>02</a:t>
            </a:r>
          </a:p>
        </p:txBody>
      </p:sp>
      <p:sp>
        <p:nvSpPr>
          <p:cNvPr name="TextBox 22" id="22"/>
          <p:cNvSpPr txBox="true"/>
          <p:nvPr/>
        </p:nvSpPr>
        <p:spPr>
          <a:xfrm rot="0">
            <a:off x="9796153" y="2207838"/>
            <a:ext cx="5556218" cy="412115"/>
          </a:xfrm>
          <a:prstGeom prst="rect">
            <a:avLst/>
          </a:prstGeom>
        </p:spPr>
        <p:txBody>
          <a:bodyPr anchor="t" rtlCol="false" tIns="0" lIns="0" bIns="0" rIns="0">
            <a:spAutoFit/>
          </a:bodyPr>
          <a:lstStyle/>
          <a:p>
            <a:pPr algn="just">
              <a:lnSpc>
                <a:spcPts val="3520"/>
              </a:lnSpc>
            </a:pPr>
            <a:r>
              <a:rPr lang="en-US" sz="2200">
                <a:solidFill>
                  <a:srgbClr val="FFFFFF"/>
                </a:solidFill>
                <a:latin typeface="Montserrat Classic Bold"/>
                <a:ea typeface="Montserrat Classic Bold"/>
                <a:cs typeface="Montserrat Classic Bold"/>
                <a:sym typeface="Montserrat Classic Bold"/>
              </a:rPr>
              <a:t>Business Statement</a:t>
            </a:r>
          </a:p>
        </p:txBody>
      </p:sp>
      <p:sp>
        <p:nvSpPr>
          <p:cNvPr name="TextBox 23" id="23"/>
          <p:cNvSpPr txBox="true"/>
          <p:nvPr/>
        </p:nvSpPr>
        <p:spPr>
          <a:xfrm rot="0">
            <a:off x="9796153" y="7344476"/>
            <a:ext cx="5556218" cy="412115"/>
          </a:xfrm>
          <a:prstGeom prst="rect">
            <a:avLst/>
          </a:prstGeom>
        </p:spPr>
        <p:txBody>
          <a:bodyPr anchor="t" rtlCol="false" tIns="0" lIns="0" bIns="0" rIns="0">
            <a:spAutoFit/>
          </a:bodyPr>
          <a:lstStyle/>
          <a:p>
            <a:pPr algn="just">
              <a:lnSpc>
                <a:spcPts val="3520"/>
              </a:lnSpc>
            </a:pPr>
            <a:r>
              <a:rPr lang="en-US" sz="2200">
                <a:solidFill>
                  <a:srgbClr val="FFFFFF"/>
                </a:solidFill>
                <a:latin typeface="Montserrat Classic Bold"/>
                <a:ea typeface="Montserrat Classic Bold"/>
                <a:cs typeface="Montserrat Classic Bold"/>
                <a:sym typeface="Montserrat Classic Bold"/>
              </a:rPr>
              <a:t>Business Problem</a:t>
            </a:r>
          </a:p>
        </p:txBody>
      </p:sp>
      <p:sp>
        <p:nvSpPr>
          <p:cNvPr name="TextBox 24" id="24"/>
          <p:cNvSpPr txBox="true"/>
          <p:nvPr/>
        </p:nvSpPr>
        <p:spPr>
          <a:xfrm rot="0">
            <a:off x="12574262" y="5322379"/>
            <a:ext cx="3093306" cy="388620"/>
          </a:xfrm>
          <a:prstGeom prst="rect">
            <a:avLst/>
          </a:prstGeom>
        </p:spPr>
        <p:txBody>
          <a:bodyPr anchor="t" rtlCol="false" tIns="0" lIns="0" bIns="0" rIns="0">
            <a:spAutoFit/>
          </a:bodyPr>
          <a:lstStyle/>
          <a:p>
            <a:pPr algn="just">
              <a:lnSpc>
                <a:spcPts val="3360"/>
              </a:lnSpc>
            </a:pPr>
            <a:r>
              <a:rPr lang="en-US" sz="2100">
                <a:solidFill>
                  <a:srgbClr val="010440"/>
                </a:solidFill>
                <a:latin typeface="Montserrat Classic Bold"/>
                <a:ea typeface="Montserrat Classic Bold"/>
                <a:cs typeface="Montserrat Classic Bold"/>
                <a:sym typeface="Montserrat Classic Bold"/>
              </a:rPr>
              <a:t>Simplified Scenario </a:t>
            </a:r>
          </a:p>
        </p:txBody>
      </p:sp>
      <p:sp>
        <p:nvSpPr>
          <p:cNvPr name="Freeform 25" id="25"/>
          <p:cNvSpPr/>
          <p:nvPr/>
        </p:nvSpPr>
        <p:spPr>
          <a:xfrm flipH="false" flipV="false" rot="0">
            <a:off x="15894522" y="5443781"/>
            <a:ext cx="1091665" cy="1089390"/>
          </a:xfrm>
          <a:custGeom>
            <a:avLst/>
            <a:gdLst/>
            <a:ahLst/>
            <a:cxnLst/>
            <a:rect r="r" b="b" t="t" l="l"/>
            <a:pathLst>
              <a:path h="1089390" w="1091665">
                <a:moveTo>
                  <a:pt x="0" y="0"/>
                </a:moveTo>
                <a:lnTo>
                  <a:pt x="1091665" y="0"/>
                </a:lnTo>
                <a:lnTo>
                  <a:pt x="1091665" y="1089391"/>
                </a:lnTo>
                <a:lnTo>
                  <a:pt x="0" y="10893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10982623" y="4586506"/>
            <a:ext cx="4432959" cy="1427059"/>
            <a:chOff x="0" y="0"/>
            <a:chExt cx="4289760" cy="1380960"/>
          </a:xfrm>
        </p:grpSpPr>
        <p:sp>
          <p:nvSpPr>
            <p:cNvPr name="Freeform 3" id="3"/>
            <p:cNvSpPr/>
            <p:nvPr/>
          </p:nvSpPr>
          <p:spPr>
            <a:xfrm flipH="false" flipV="false" rot="0">
              <a:off x="0" y="0"/>
              <a:ext cx="4289806" cy="1380998"/>
            </a:xfrm>
            <a:custGeom>
              <a:avLst/>
              <a:gdLst/>
              <a:ahLst/>
              <a:cxnLst/>
              <a:rect r="r" b="b" t="t" l="l"/>
              <a:pathLst>
                <a:path h="1380998" w="4289806">
                  <a:moveTo>
                    <a:pt x="4013454" y="876173"/>
                  </a:moveTo>
                  <a:lnTo>
                    <a:pt x="3530854" y="0"/>
                  </a:lnTo>
                  <a:lnTo>
                    <a:pt x="758825" y="0"/>
                  </a:lnTo>
                  <a:lnTo>
                    <a:pt x="279400" y="876173"/>
                  </a:lnTo>
                  <a:lnTo>
                    <a:pt x="0" y="1380998"/>
                  </a:lnTo>
                  <a:lnTo>
                    <a:pt x="4289806" y="1380998"/>
                  </a:lnTo>
                  <a:lnTo>
                    <a:pt x="4013454" y="876173"/>
                  </a:lnTo>
                  <a:close/>
                </a:path>
              </a:pathLst>
            </a:custGeom>
            <a:solidFill>
              <a:srgbClr val="010440"/>
            </a:solidFill>
          </p:spPr>
        </p:sp>
      </p:grpSp>
      <p:grpSp>
        <p:nvGrpSpPr>
          <p:cNvPr name="Group 4" id="4"/>
          <p:cNvGrpSpPr/>
          <p:nvPr/>
        </p:nvGrpSpPr>
        <p:grpSpPr>
          <a:xfrm rot="0">
            <a:off x="11815942" y="1873011"/>
            <a:ext cx="2769297" cy="2611562"/>
            <a:chOff x="0" y="0"/>
            <a:chExt cx="2679840" cy="2527200"/>
          </a:xfrm>
        </p:grpSpPr>
        <p:sp>
          <p:nvSpPr>
            <p:cNvPr name="Freeform 5" id="5"/>
            <p:cNvSpPr/>
            <p:nvPr/>
          </p:nvSpPr>
          <p:spPr>
            <a:xfrm flipH="false" flipV="false" rot="0">
              <a:off x="0" y="0"/>
              <a:ext cx="2679827" cy="2527173"/>
            </a:xfrm>
            <a:custGeom>
              <a:avLst/>
              <a:gdLst/>
              <a:ahLst/>
              <a:cxnLst/>
              <a:rect r="r" b="b" t="t" l="l"/>
              <a:pathLst>
                <a:path h="2527173" w="2679827">
                  <a:moveTo>
                    <a:pt x="1343152" y="0"/>
                  </a:moveTo>
                  <a:lnTo>
                    <a:pt x="0" y="2527173"/>
                  </a:lnTo>
                  <a:lnTo>
                    <a:pt x="2679827" y="2527173"/>
                  </a:lnTo>
                  <a:lnTo>
                    <a:pt x="1343152" y="0"/>
                  </a:lnTo>
                  <a:close/>
                </a:path>
              </a:pathLst>
            </a:custGeom>
            <a:solidFill>
              <a:srgbClr val="33A685"/>
            </a:solidFill>
          </p:spPr>
        </p:sp>
      </p:grpSp>
      <p:grpSp>
        <p:nvGrpSpPr>
          <p:cNvPr name="Group 6" id="6"/>
          <p:cNvGrpSpPr/>
          <p:nvPr/>
        </p:nvGrpSpPr>
        <p:grpSpPr>
          <a:xfrm rot="0">
            <a:off x="9135929" y="7686899"/>
            <a:ext cx="8123371" cy="1571401"/>
            <a:chOff x="0" y="0"/>
            <a:chExt cx="7860960" cy="1520640"/>
          </a:xfrm>
        </p:grpSpPr>
        <p:sp>
          <p:nvSpPr>
            <p:cNvPr name="Freeform 7" id="7"/>
            <p:cNvSpPr/>
            <p:nvPr/>
          </p:nvSpPr>
          <p:spPr>
            <a:xfrm flipH="false" flipV="false" rot="0">
              <a:off x="0" y="0"/>
              <a:ext cx="7860919" cy="1520698"/>
            </a:xfrm>
            <a:custGeom>
              <a:avLst/>
              <a:gdLst/>
              <a:ahLst/>
              <a:cxnLst/>
              <a:rect r="r" b="b" t="t" l="l"/>
              <a:pathLst>
                <a:path h="1520698" w="7860919">
                  <a:moveTo>
                    <a:pt x="879475" y="0"/>
                  </a:moveTo>
                  <a:lnTo>
                    <a:pt x="0" y="1520698"/>
                  </a:lnTo>
                  <a:lnTo>
                    <a:pt x="3933698" y="1520698"/>
                  </a:lnTo>
                  <a:lnTo>
                    <a:pt x="7860919" y="1520698"/>
                  </a:lnTo>
                  <a:lnTo>
                    <a:pt x="6981571" y="0"/>
                  </a:lnTo>
                  <a:lnTo>
                    <a:pt x="879475" y="0"/>
                  </a:lnTo>
                  <a:close/>
                </a:path>
              </a:pathLst>
            </a:custGeom>
            <a:solidFill>
              <a:srgbClr val="010440"/>
            </a:solidFill>
          </p:spPr>
        </p:sp>
      </p:grpSp>
      <p:grpSp>
        <p:nvGrpSpPr>
          <p:cNvPr name="Group 8" id="8"/>
          <p:cNvGrpSpPr/>
          <p:nvPr/>
        </p:nvGrpSpPr>
        <p:grpSpPr>
          <a:xfrm rot="0">
            <a:off x="10116567" y="6131866"/>
            <a:ext cx="6168048" cy="1424082"/>
            <a:chOff x="0" y="0"/>
            <a:chExt cx="5968800" cy="1378080"/>
          </a:xfrm>
        </p:grpSpPr>
        <p:sp>
          <p:nvSpPr>
            <p:cNvPr name="Freeform 9" id="9"/>
            <p:cNvSpPr/>
            <p:nvPr/>
          </p:nvSpPr>
          <p:spPr>
            <a:xfrm flipH="false" flipV="false" rot="0">
              <a:off x="0" y="0"/>
              <a:ext cx="5968746" cy="1378077"/>
            </a:xfrm>
            <a:custGeom>
              <a:avLst/>
              <a:gdLst/>
              <a:ahLst/>
              <a:cxnLst/>
              <a:rect r="r" b="b" t="t" l="l"/>
              <a:pathLst>
                <a:path h="1378077" w="5968746">
                  <a:moveTo>
                    <a:pt x="5194173" y="0"/>
                  </a:moveTo>
                  <a:lnTo>
                    <a:pt x="774700" y="0"/>
                  </a:lnTo>
                  <a:lnTo>
                    <a:pt x="0" y="1378077"/>
                  </a:lnTo>
                  <a:lnTo>
                    <a:pt x="5968746" y="1378077"/>
                  </a:lnTo>
                  <a:lnTo>
                    <a:pt x="5194173" y="0"/>
                  </a:lnTo>
                  <a:close/>
                </a:path>
              </a:pathLst>
            </a:custGeom>
            <a:solidFill>
              <a:srgbClr val="010440"/>
            </a:solidFill>
          </p:spPr>
        </p:sp>
      </p:grpSp>
      <p:sp>
        <p:nvSpPr>
          <p:cNvPr name="Freeform 10" id="10"/>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2596623" y="1156293"/>
            <a:ext cx="9219319" cy="866775"/>
          </a:xfrm>
          <a:prstGeom prst="rect">
            <a:avLst/>
          </a:prstGeom>
        </p:spPr>
        <p:txBody>
          <a:bodyPr anchor="t" rtlCol="false" tIns="0" lIns="0" bIns="0" rIns="0">
            <a:spAutoFit/>
          </a:bodyPr>
          <a:lstStyle/>
          <a:p>
            <a:pPr algn="l" marL="0" indent="0" lvl="0">
              <a:lnSpc>
                <a:spcPts val="6802"/>
              </a:lnSpc>
              <a:spcBef>
                <a:spcPct val="0"/>
              </a:spcBef>
            </a:pPr>
            <a:r>
              <a:rPr lang="en-US" sz="5668">
                <a:solidFill>
                  <a:srgbClr val="000000"/>
                </a:solidFill>
                <a:latin typeface="Barlow Bold"/>
                <a:ea typeface="Barlow Bold"/>
                <a:cs typeface="Barlow Bold"/>
                <a:sym typeface="Barlow Bold"/>
              </a:rPr>
              <a:t>ANALYTICAL APPROACH</a:t>
            </a:r>
          </a:p>
        </p:txBody>
      </p:sp>
      <p:sp>
        <p:nvSpPr>
          <p:cNvPr name="TextBox 15" id="15"/>
          <p:cNvSpPr txBox="true"/>
          <p:nvPr/>
        </p:nvSpPr>
        <p:spPr>
          <a:xfrm rot="0">
            <a:off x="2533666" y="4613749"/>
            <a:ext cx="957654" cy="748108"/>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000000"/>
                </a:solidFill>
                <a:latin typeface="Barlow Semi-Bold"/>
                <a:ea typeface="Barlow Semi-Bold"/>
                <a:cs typeface="Barlow Semi-Bold"/>
                <a:sym typeface="Barlow Semi-Bold"/>
              </a:rPr>
              <a:t>01</a:t>
            </a:r>
          </a:p>
        </p:txBody>
      </p:sp>
      <p:sp>
        <p:nvSpPr>
          <p:cNvPr name="TextBox 16" id="16"/>
          <p:cNvSpPr txBox="true"/>
          <p:nvPr/>
        </p:nvSpPr>
        <p:spPr>
          <a:xfrm rot="0">
            <a:off x="2533666" y="6307189"/>
            <a:ext cx="957654" cy="748108"/>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000000"/>
                </a:solidFill>
                <a:latin typeface="Barlow Semi-Bold"/>
                <a:ea typeface="Barlow Semi-Bold"/>
                <a:cs typeface="Barlow Semi-Bold"/>
                <a:sym typeface="Barlow Semi-Bold"/>
              </a:rPr>
              <a:t>02</a:t>
            </a:r>
          </a:p>
        </p:txBody>
      </p:sp>
      <p:sp>
        <p:nvSpPr>
          <p:cNvPr name="TextBox 17" id="17"/>
          <p:cNvSpPr txBox="true"/>
          <p:nvPr/>
        </p:nvSpPr>
        <p:spPr>
          <a:xfrm rot="0">
            <a:off x="2533666" y="7841693"/>
            <a:ext cx="957654" cy="748108"/>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000000"/>
                </a:solidFill>
                <a:latin typeface="Barlow Semi-Bold"/>
                <a:ea typeface="Barlow Semi-Bold"/>
                <a:cs typeface="Barlow Semi-Bold"/>
                <a:sym typeface="Barlow Semi-Bold"/>
              </a:rPr>
              <a:t>03</a:t>
            </a:r>
          </a:p>
        </p:txBody>
      </p:sp>
      <p:sp>
        <p:nvSpPr>
          <p:cNvPr name="TextBox 18" id="18"/>
          <p:cNvSpPr txBox="true"/>
          <p:nvPr/>
        </p:nvSpPr>
        <p:spPr>
          <a:xfrm rot="0">
            <a:off x="2596623" y="2045783"/>
            <a:ext cx="8678831" cy="2609490"/>
          </a:xfrm>
          <a:prstGeom prst="rect">
            <a:avLst/>
          </a:prstGeom>
        </p:spPr>
        <p:txBody>
          <a:bodyPr anchor="t" rtlCol="false" tIns="0" lIns="0" bIns="0" rIns="0">
            <a:spAutoFit/>
          </a:bodyPr>
          <a:lstStyle/>
          <a:p>
            <a:pPr algn="l">
              <a:lnSpc>
                <a:spcPts val="3471"/>
              </a:lnSpc>
            </a:pPr>
            <a:r>
              <a:rPr lang="en-US" sz="2515" spc="130">
                <a:solidFill>
                  <a:srgbClr val="000000"/>
                </a:solidFill>
                <a:latin typeface="Barlow SemiCondensed"/>
                <a:ea typeface="Barlow SemiCondensed"/>
                <a:cs typeface="Barlow SemiCondensed"/>
                <a:sym typeface="Barlow SemiCondensed"/>
              </a:rPr>
              <a:t>To improve marketing campaign effectiveness for fixed-term deposits, XY Bank has chosen </a:t>
            </a:r>
            <a:r>
              <a:rPr lang="en-US" sz="2515" spc="130">
                <a:solidFill>
                  <a:srgbClr val="000000"/>
                </a:solidFill>
                <a:latin typeface="Barlow SemiCondensed Bold"/>
                <a:ea typeface="Barlow SemiCondensed Bold"/>
                <a:cs typeface="Barlow SemiCondensed Bold"/>
                <a:sym typeface="Barlow SemiCondensed Bold"/>
              </a:rPr>
              <a:t>PRECISION</a:t>
            </a:r>
            <a:r>
              <a:rPr lang="en-US" sz="2515" spc="130">
                <a:solidFill>
                  <a:srgbClr val="000000"/>
                </a:solidFill>
                <a:latin typeface="Barlow SemiCondensed"/>
                <a:ea typeface="Barlow SemiCondensed"/>
                <a:cs typeface="Barlow SemiCondensed"/>
                <a:sym typeface="Barlow SemiCondensed"/>
              </a:rPr>
              <a:t> as the primary evaluation metric for its predictive model and add Return on Investment (ROI) Matrix for measuring the profitability of an investment compared to its cost.</a:t>
            </a:r>
          </a:p>
          <a:p>
            <a:pPr algn="l" marL="0" indent="0" lvl="0">
              <a:lnSpc>
                <a:spcPts val="3471"/>
              </a:lnSpc>
              <a:spcBef>
                <a:spcPct val="0"/>
              </a:spcBef>
            </a:pPr>
          </a:p>
        </p:txBody>
      </p:sp>
      <p:sp>
        <p:nvSpPr>
          <p:cNvPr name="Freeform 19" id="19"/>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3491320" y="6113576"/>
            <a:ext cx="6345242" cy="1327806"/>
          </a:xfrm>
          <a:prstGeom prst="rect">
            <a:avLst/>
          </a:prstGeom>
        </p:spPr>
        <p:txBody>
          <a:bodyPr anchor="t" rtlCol="false" tIns="0" lIns="0" bIns="0" rIns="0">
            <a:spAutoFit/>
          </a:bodyPr>
          <a:lstStyle/>
          <a:p>
            <a:pPr algn="l">
              <a:lnSpc>
                <a:spcPts val="2643"/>
              </a:lnSpc>
            </a:pPr>
            <a:r>
              <a:rPr lang="en-US" sz="1915" spc="99">
                <a:solidFill>
                  <a:srgbClr val="000000"/>
                </a:solidFill>
                <a:latin typeface="Barlow SemiCondensed"/>
                <a:ea typeface="Barlow SemiCondensed"/>
                <a:cs typeface="Barlow SemiCondensed"/>
                <a:sym typeface="Barlow SemiCondensed"/>
              </a:rPr>
              <a:t>Business Objectives</a:t>
            </a:r>
          </a:p>
          <a:p>
            <a:pPr algn="l" marL="413610" indent="-206805" lvl="1">
              <a:lnSpc>
                <a:spcPts val="2643"/>
              </a:lnSpc>
              <a:buFont typeface="Arial"/>
              <a:buChar char="•"/>
            </a:pPr>
            <a:r>
              <a:rPr lang="en-US" sz="1915" spc="99">
                <a:solidFill>
                  <a:srgbClr val="000000"/>
                </a:solidFill>
                <a:latin typeface="Barlow SemiCondensed"/>
                <a:ea typeface="Barlow SemiCondensed"/>
                <a:cs typeface="Barlow SemiCondensed"/>
                <a:sym typeface="Barlow SemiCondensed"/>
              </a:rPr>
              <a:t>Minimize Marketing Waste</a:t>
            </a:r>
          </a:p>
          <a:p>
            <a:pPr algn="l" marL="413610" indent="-206805" lvl="1">
              <a:lnSpc>
                <a:spcPts val="2643"/>
              </a:lnSpc>
              <a:buFont typeface="Arial"/>
              <a:buChar char="•"/>
            </a:pPr>
            <a:r>
              <a:rPr lang="en-US" sz="1915" spc="99">
                <a:solidFill>
                  <a:srgbClr val="000000"/>
                </a:solidFill>
                <a:latin typeface="Barlow SemiCondensed"/>
                <a:ea typeface="Barlow SemiCondensed"/>
                <a:cs typeface="Barlow SemiCondensed"/>
                <a:sym typeface="Barlow SemiCondensed"/>
              </a:rPr>
              <a:t>Increase Conversion Rates:</a:t>
            </a:r>
          </a:p>
          <a:p>
            <a:pPr algn="l" marL="0" indent="0" lvl="0">
              <a:lnSpc>
                <a:spcPts val="2643"/>
              </a:lnSpc>
              <a:spcBef>
                <a:spcPct val="0"/>
              </a:spcBef>
            </a:pPr>
          </a:p>
        </p:txBody>
      </p:sp>
      <p:sp>
        <p:nvSpPr>
          <p:cNvPr name="AutoShape 22" id="22"/>
          <p:cNvSpPr/>
          <p:nvPr/>
        </p:nvSpPr>
        <p:spPr>
          <a:xfrm flipH="true" flipV="true">
            <a:off x="2719433" y="4562693"/>
            <a:ext cx="586120" cy="0"/>
          </a:xfrm>
          <a:prstGeom prst="line">
            <a:avLst/>
          </a:prstGeom>
          <a:ln cap="flat" w="47625">
            <a:solidFill>
              <a:srgbClr val="010440"/>
            </a:solidFill>
            <a:prstDash val="solid"/>
            <a:headEnd type="none" len="sm" w="sm"/>
            <a:tailEnd type="none" len="sm" w="sm"/>
          </a:ln>
        </p:spPr>
      </p:sp>
      <p:sp>
        <p:nvSpPr>
          <p:cNvPr name="AutoShape 23" id="23"/>
          <p:cNvSpPr/>
          <p:nvPr/>
        </p:nvSpPr>
        <p:spPr>
          <a:xfrm flipH="true" flipV="true">
            <a:off x="2687955" y="6223113"/>
            <a:ext cx="586120" cy="0"/>
          </a:xfrm>
          <a:prstGeom prst="line">
            <a:avLst/>
          </a:prstGeom>
          <a:ln cap="flat" w="47625">
            <a:solidFill>
              <a:srgbClr val="010440"/>
            </a:solidFill>
            <a:prstDash val="solid"/>
            <a:headEnd type="none" len="sm" w="sm"/>
            <a:tailEnd type="none" len="sm" w="sm"/>
          </a:ln>
        </p:spPr>
      </p:sp>
      <p:sp>
        <p:nvSpPr>
          <p:cNvPr name="AutoShape 24" id="24"/>
          <p:cNvSpPr/>
          <p:nvPr/>
        </p:nvSpPr>
        <p:spPr>
          <a:xfrm flipH="true" flipV="true">
            <a:off x="2687955" y="7771150"/>
            <a:ext cx="586120" cy="0"/>
          </a:xfrm>
          <a:prstGeom prst="line">
            <a:avLst/>
          </a:prstGeom>
          <a:ln cap="flat" w="47625">
            <a:solidFill>
              <a:srgbClr val="010440"/>
            </a:solidFill>
            <a:prstDash val="solid"/>
            <a:headEnd type="none" len="sm" w="sm"/>
            <a:tailEnd type="none" len="sm" w="sm"/>
          </a:ln>
        </p:spPr>
      </p:sp>
      <p:sp>
        <p:nvSpPr>
          <p:cNvPr name="TextBox 25" id="25"/>
          <p:cNvSpPr txBox="true"/>
          <p:nvPr/>
        </p:nvSpPr>
        <p:spPr>
          <a:xfrm rot="0">
            <a:off x="3491320" y="4446473"/>
            <a:ext cx="6345242" cy="1327806"/>
          </a:xfrm>
          <a:prstGeom prst="rect">
            <a:avLst/>
          </a:prstGeom>
        </p:spPr>
        <p:txBody>
          <a:bodyPr anchor="t" rtlCol="false" tIns="0" lIns="0" bIns="0" rIns="0">
            <a:spAutoFit/>
          </a:bodyPr>
          <a:lstStyle/>
          <a:p>
            <a:pPr algn="l">
              <a:lnSpc>
                <a:spcPts val="2643"/>
              </a:lnSpc>
            </a:pPr>
            <a:r>
              <a:rPr lang="en-US" sz="1915" spc="99">
                <a:solidFill>
                  <a:srgbClr val="000000"/>
                </a:solidFill>
                <a:latin typeface="Barlow SemiCondensed"/>
                <a:ea typeface="Barlow SemiCondensed"/>
                <a:cs typeface="Barlow SemiCondensed"/>
                <a:sym typeface="Barlow SemiCondensed"/>
              </a:rPr>
              <a:t>Target  :</a:t>
            </a:r>
          </a:p>
          <a:p>
            <a:pPr algn="l" marL="413610" indent="-206805" lvl="1">
              <a:lnSpc>
                <a:spcPts val="2643"/>
              </a:lnSpc>
              <a:buFont typeface="Arial"/>
              <a:buChar char="•"/>
            </a:pPr>
            <a:r>
              <a:rPr lang="en-US" sz="1915" spc="99">
                <a:solidFill>
                  <a:srgbClr val="000000"/>
                </a:solidFill>
                <a:latin typeface="Barlow SemiCondensed"/>
                <a:ea typeface="Barlow SemiCondensed"/>
                <a:cs typeface="Barlow SemiCondensed"/>
                <a:sym typeface="Barlow SemiCondensed"/>
              </a:rPr>
              <a:t>0 = Customers did not open a fixed-term deposit</a:t>
            </a:r>
          </a:p>
          <a:p>
            <a:pPr algn="l" marL="413610" indent="-206805" lvl="1">
              <a:lnSpc>
                <a:spcPts val="2643"/>
              </a:lnSpc>
              <a:buFont typeface="Arial"/>
              <a:buChar char="•"/>
            </a:pPr>
            <a:r>
              <a:rPr lang="en-US" sz="1915" spc="99">
                <a:solidFill>
                  <a:srgbClr val="000000"/>
                </a:solidFill>
                <a:latin typeface="Barlow SemiCondensed"/>
                <a:ea typeface="Barlow SemiCondensed"/>
                <a:cs typeface="Barlow SemiCondensed"/>
                <a:sym typeface="Barlow SemiCondensed"/>
              </a:rPr>
              <a:t>1 = Customers opened a fixed-term deposit</a:t>
            </a:r>
          </a:p>
          <a:p>
            <a:pPr algn="l" marL="0" indent="0" lvl="0">
              <a:lnSpc>
                <a:spcPts val="2643"/>
              </a:lnSpc>
              <a:spcBef>
                <a:spcPct val="0"/>
              </a:spcBef>
            </a:pPr>
          </a:p>
        </p:txBody>
      </p:sp>
      <p:sp>
        <p:nvSpPr>
          <p:cNvPr name="TextBox 26" id="26"/>
          <p:cNvSpPr txBox="true"/>
          <p:nvPr/>
        </p:nvSpPr>
        <p:spPr>
          <a:xfrm rot="0">
            <a:off x="3631323" y="7517849"/>
            <a:ext cx="6345242" cy="1327806"/>
          </a:xfrm>
          <a:prstGeom prst="rect">
            <a:avLst/>
          </a:prstGeom>
        </p:spPr>
        <p:txBody>
          <a:bodyPr anchor="t" rtlCol="false" tIns="0" lIns="0" bIns="0" rIns="0">
            <a:spAutoFit/>
          </a:bodyPr>
          <a:lstStyle/>
          <a:p>
            <a:pPr algn="l">
              <a:lnSpc>
                <a:spcPts val="2643"/>
              </a:lnSpc>
            </a:pPr>
            <a:r>
              <a:rPr lang="en-US" sz="1915" spc="99">
                <a:solidFill>
                  <a:srgbClr val="000000"/>
                </a:solidFill>
                <a:latin typeface="Barlow SemiCondensed"/>
                <a:ea typeface="Barlow SemiCondensed"/>
                <a:cs typeface="Barlow SemiCondensed"/>
                <a:sym typeface="Barlow SemiCondensed"/>
              </a:rPr>
              <a:t>Goals</a:t>
            </a:r>
          </a:p>
          <a:p>
            <a:pPr algn="l" marL="413610" indent="-206805" lvl="1">
              <a:lnSpc>
                <a:spcPts val="2643"/>
              </a:lnSpc>
              <a:buFont typeface="Arial"/>
              <a:buChar char="•"/>
            </a:pPr>
            <a:r>
              <a:rPr lang="en-US" sz="1915" spc="99">
                <a:solidFill>
                  <a:srgbClr val="000000"/>
                </a:solidFill>
                <a:latin typeface="Barlow SemiCondensed"/>
                <a:ea typeface="Barlow SemiCondensed"/>
                <a:cs typeface="Barlow SemiCondensed"/>
                <a:sym typeface="Barlow SemiCondensed"/>
              </a:rPr>
              <a:t>Optimize Marketing Budget</a:t>
            </a:r>
          </a:p>
          <a:p>
            <a:pPr algn="l" marL="413610" indent="-206805" lvl="1">
              <a:lnSpc>
                <a:spcPts val="2643"/>
              </a:lnSpc>
              <a:buFont typeface="Arial"/>
              <a:buChar char="•"/>
            </a:pPr>
            <a:r>
              <a:rPr lang="en-US" sz="1915" spc="99">
                <a:solidFill>
                  <a:srgbClr val="000000"/>
                </a:solidFill>
                <a:latin typeface="Barlow SemiCondensed"/>
                <a:ea typeface="Barlow SemiCondensed"/>
                <a:cs typeface="Barlow SemiCondensed"/>
                <a:sym typeface="Barlow SemiCondensed"/>
              </a:rPr>
              <a:t>Drive Revenue Growth up to 10%</a:t>
            </a:r>
          </a:p>
          <a:p>
            <a:pPr algn="l" marL="0" indent="0" lvl="0">
              <a:lnSpc>
                <a:spcPts val="2643"/>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5919927" y="7741110"/>
            <a:ext cx="4107646" cy="3619863"/>
          </a:xfrm>
          <a:custGeom>
            <a:avLst/>
            <a:gdLst/>
            <a:ahLst/>
            <a:cxnLst/>
            <a:rect r="r" b="b" t="t" l="l"/>
            <a:pathLst>
              <a:path h="3619863" w="4107646">
                <a:moveTo>
                  <a:pt x="0" y="0"/>
                </a:moveTo>
                <a:lnTo>
                  <a:pt x="4107645" y="0"/>
                </a:lnTo>
                <a:lnTo>
                  <a:pt x="4107645" y="3619863"/>
                </a:lnTo>
                <a:lnTo>
                  <a:pt x="0" y="3619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19927" y="8378712"/>
            <a:ext cx="2033730" cy="1759177"/>
          </a:xfrm>
          <a:custGeom>
            <a:avLst/>
            <a:gdLst/>
            <a:ahLst/>
            <a:cxnLst/>
            <a:rect r="r" b="b" t="t" l="l"/>
            <a:pathLst>
              <a:path h="1759177" w="2033730">
                <a:moveTo>
                  <a:pt x="0" y="0"/>
                </a:moveTo>
                <a:lnTo>
                  <a:pt x="2033730" y="0"/>
                </a:lnTo>
                <a:lnTo>
                  <a:pt x="2033730" y="1759176"/>
                </a:lnTo>
                <a:lnTo>
                  <a:pt x="0" y="17591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71492" y="9551042"/>
            <a:ext cx="1374818" cy="1000180"/>
          </a:xfrm>
          <a:custGeom>
            <a:avLst/>
            <a:gdLst/>
            <a:ahLst/>
            <a:cxnLst/>
            <a:rect r="r" b="b" t="t" l="l"/>
            <a:pathLst>
              <a:path h="1000180" w="1374818">
                <a:moveTo>
                  <a:pt x="0" y="0"/>
                </a:moveTo>
                <a:lnTo>
                  <a:pt x="1374818" y="0"/>
                </a:lnTo>
                <a:lnTo>
                  <a:pt x="1374818" y="1000180"/>
                </a:lnTo>
                <a:lnTo>
                  <a:pt x="0" y="10001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6959729">
            <a:off x="17606998" y="-451906"/>
            <a:ext cx="1283418" cy="1743183"/>
          </a:xfrm>
          <a:custGeom>
            <a:avLst/>
            <a:gdLst/>
            <a:ahLst/>
            <a:cxnLst/>
            <a:rect r="r" b="b" t="t" l="l"/>
            <a:pathLst>
              <a:path h="1743183" w="1283418">
                <a:moveTo>
                  <a:pt x="0" y="0"/>
                </a:moveTo>
                <a:lnTo>
                  <a:pt x="1283419" y="0"/>
                </a:lnTo>
                <a:lnTo>
                  <a:pt x="1283419" y="1743183"/>
                </a:lnTo>
                <a:lnTo>
                  <a:pt x="0" y="17431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72621" y="-539120"/>
            <a:ext cx="1283418" cy="1743183"/>
          </a:xfrm>
          <a:custGeom>
            <a:avLst/>
            <a:gdLst/>
            <a:ahLst/>
            <a:cxnLst/>
            <a:rect r="r" b="b" t="t" l="l"/>
            <a:pathLst>
              <a:path h="1743183" w="1283418">
                <a:moveTo>
                  <a:pt x="0" y="0"/>
                </a:moveTo>
                <a:lnTo>
                  <a:pt x="1283418" y="0"/>
                </a:lnTo>
                <a:lnTo>
                  <a:pt x="1283418" y="1743183"/>
                </a:lnTo>
                <a:lnTo>
                  <a:pt x="0" y="17431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7484768" y="9415409"/>
            <a:ext cx="1283418" cy="1743183"/>
          </a:xfrm>
          <a:custGeom>
            <a:avLst/>
            <a:gdLst/>
            <a:ahLst/>
            <a:cxnLst/>
            <a:rect r="r" b="b" t="t" l="l"/>
            <a:pathLst>
              <a:path h="1743183" w="1283418">
                <a:moveTo>
                  <a:pt x="0" y="0"/>
                </a:moveTo>
                <a:lnTo>
                  <a:pt x="1283419" y="0"/>
                </a:lnTo>
                <a:lnTo>
                  <a:pt x="1283419" y="1743182"/>
                </a:lnTo>
                <a:lnTo>
                  <a:pt x="0" y="17431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7363517" y="267899"/>
            <a:ext cx="610232" cy="369953"/>
          </a:xfrm>
          <a:custGeom>
            <a:avLst/>
            <a:gdLst/>
            <a:ahLst/>
            <a:cxnLst/>
            <a:rect r="r" b="b" t="t" l="l"/>
            <a:pathLst>
              <a:path h="369953" w="610232">
                <a:moveTo>
                  <a:pt x="0" y="0"/>
                </a:moveTo>
                <a:lnTo>
                  <a:pt x="610232" y="0"/>
                </a:lnTo>
                <a:lnTo>
                  <a:pt x="610232" y="369953"/>
                </a:lnTo>
                <a:lnTo>
                  <a:pt x="0" y="3699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18468" y="9617213"/>
            <a:ext cx="610232" cy="369953"/>
          </a:xfrm>
          <a:custGeom>
            <a:avLst/>
            <a:gdLst/>
            <a:ahLst/>
            <a:cxnLst/>
            <a:rect r="r" b="b" t="t" l="l"/>
            <a:pathLst>
              <a:path h="369953" w="610232">
                <a:moveTo>
                  <a:pt x="0" y="0"/>
                </a:moveTo>
                <a:lnTo>
                  <a:pt x="610232" y="0"/>
                </a:lnTo>
                <a:lnTo>
                  <a:pt x="610232" y="369953"/>
                </a:lnTo>
                <a:lnTo>
                  <a:pt x="0" y="3699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4534340" y="1017528"/>
            <a:ext cx="9219319" cy="866775"/>
          </a:xfrm>
          <a:prstGeom prst="rect">
            <a:avLst/>
          </a:prstGeom>
        </p:spPr>
        <p:txBody>
          <a:bodyPr anchor="t" rtlCol="false" tIns="0" lIns="0" bIns="0" rIns="0">
            <a:spAutoFit/>
          </a:bodyPr>
          <a:lstStyle/>
          <a:p>
            <a:pPr algn="l" marL="0" indent="0" lvl="0">
              <a:lnSpc>
                <a:spcPts val="6802"/>
              </a:lnSpc>
              <a:spcBef>
                <a:spcPct val="0"/>
              </a:spcBef>
            </a:pPr>
            <a:r>
              <a:rPr lang="en-US" sz="5668">
                <a:solidFill>
                  <a:srgbClr val="000000"/>
                </a:solidFill>
                <a:latin typeface="Barlow Bold"/>
                <a:ea typeface="Barlow Bold"/>
                <a:cs typeface="Barlow Bold"/>
                <a:sym typeface="Barlow Bold"/>
              </a:rPr>
              <a:t>DATA UNDERSTANDING</a:t>
            </a:r>
          </a:p>
        </p:txBody>
      </p:sp>
      <p:grpSp>
        <p:nvGrpSpPr>
          <p:cNvPr name="Group 11" id="11"/>
          <p:cNvGrpSpPr/>
          <p:nvPr/>
        </p:nvGrpSpPr>
        <p:grpSpPr>
          <a:xfrm rot="0">
            <a:off x="1048610" y="3048010"/>
            <a:ext cx="7281095" cy="1863413"/>
            <a:chOff x="0" y="0"/>
            <a:chExt cx="5486290" cy="1404078"/>
          </a:xfrm>
        </p:grpSpPr>
        <p:sp>
          <p:nvSpPr>
            <p:cNvPr name="Freeform 12" id="12"/>
            <p:cNvSpPr/>
            <p:nvPr/>
          </p:nvSpPr>
          <p:spPr>
            <a:xfrm flipH="false" flipV="false" rot="0">
              <a:off x="0" y="0"/>
              <a:ext cx="5485778" cy="1404078"/>
            </a:xfrm>
            <a:custGeom>
              <a:avLst/>
              <a:gdLst/>
              <a:ahLst/>
              <a:cxnLst/>
              <a:rect r="r" b="b" t="t" l="l"/>
              <a:pathLst>
                <a:path h="1404078" w="5485778">
                  <a:moveTo>
                    <a:pt x="5277774" y="0"/>
                  </a:moveTo>
                  <a:lnTo>
                    <a:pt x="5316" y="0"/>
                  </a:lnTo>
                  <a:cubicBezTo>
                    <a:pt x="2380" y="0"/>
                    <a:pt x="0" y="2380"/>
                    <a:pt x="0" y="5316"/>
                  </a:cubicBezTo>
                  <a:lnTo>
                    <a:pt x="0" y="1398761"/>
                  </a:lnTo>
                  <a:cubicBezTo>
                    <a:pt x="0" y="1401697"/>
                    <a:pt x="2380" y="1404078"/>
                    <a:pt x="5316" y="1404078"/>
                  </a:cubicBezTo>
                  <a:lnTo>
                    <a:pt x="5277774" y="1404078"/>
                  </a:lnTo>
                  <a:cubicBezTo>
                    <a:pt x="5280923" y="1404078"/>
                    <a:pt x="5283693" y="1401996"/>
                    <a:pt x="5284569" y="1398971"/>
                  </a:cubicBezTo>
                  <a:lnTo>
                    <a:pt x="5484812" y="707146"/>
                  </a:lnTo>
                  <a:cubicBezTo>
                    <a:pt x="5485778" y="703810"/>
                    <a:pt x="5485778" y="700268"/>
                    <a:pt x="5484812" y="696932"/>
                  </a:cubicBezTo>
                  <a:lnTo>
                    <a:pt x="5284569" y="5107"/>
                  </a:lnTo>
                  <a:cubicBezTo>
                    <a:pt x="5283693" y="2082"/>
                    <a:pt x="5280923" y="0"/>
                    <a:pt x="5277774" y="0"/>
                  </a:cubicBezTo>
                  <a:close/>
                </a:path>
              </a:pathLst>
            </a:custGeom>
            <a:solidFill>
              <a:srgbClr val="000000">
                <a:alpha val="0"/>
              </a:srgbClr>
            </a:solidFill>
            <a:ln w="76200" cap="sq">
              <a:solidFill>
                <a:srgbClr val="FAB333"/>
              </a:solidFill>
              <a:prstDash val="solid"/>
              <a:miter/>
            </a:ln>
          </p:spPr>
        </p:sp>
        <p:sp>
          <p:nvSpPr>
            <p:cNvPr name="TextBox 13" id="13"/>
            <p:cNvSpPr txBox="true"/>
            <p:nvPr/>
          </p:nvSpPr>
          <p:spPr>
            <a:xfrm>
              <a:off x="0" y="-28575"/>
              <a:ext cx="5371990" cy="1432653"/>
            </a:xfrm>
            <a:prstGeom prst="rect">
              <a:avLst/>
            </a:prstGeom>
          </p:spPr>
          <p:txBody>
            <a:bodyPr anchor="ctr" rtlCol="false" tIns="50800" lIns="50800" bIns="50800" rIns="50800"/>
            <a:lstStyle/>
            <a:p>
              <a:pPr algn="ctr">
                <a:lnSpc>
                  <a:spcPts val="2969"/>
                </a:lnSpc>
              </a:pPr>
            </a:p>
          </p:txBody>
        </p:sp>
      </p:grpSp>
      <p:grpSp>
        <p:nvGrpSpPr>
          <p:cNvPr name="Group 14" id="14"/>
          <p:cNvGrpSpPr/>
          <p:nvPr/>
        </p:nvGrpSpPr>
        <p:grpSpPr>
          <a:xfrm rot="0">
            <a:off x="996294" y="3355903"/>
            <a:ext cx="180702" cy="1247627"/>
            <a:chOff x="0" y="0"/>
            <a:chExt cx="47592" cy="328593"/>
          </a:xfrm>
        </p:grpSpPr>
        <p:sp>
          <p:nvSpPr>
            <p:cNvPr name="Freeform 15" id="15"/>
            <p:cNvSpPr/>
            <p:nvPr/>
          </p:nvSpPr>
          <p:spPr>
            <a:xfrm flipH="false" flipV="false" rot="0">
              <a:off x="0" y="0"/>
              <a:ext cx="47592" cy="328593"/>
            </a:xfrm>
            <a:custGeom>
              <a:avLst/>
              <a:gdLst/>
              <a:ahLst/>
              <a:cxnLst/>
              <a:rect r="r" b="b" t="t" l="l"/>
              <a:pathLst>
                <a:path h="328593" w="47592">
                  <a:moveTo>
                    <a:pt x="0" y="0"/>
                  </a:moveTo>
                  <a:lnTo>
                    <a:pt x="47592" y="0"/>
                  </a:lnTo>
                  <a:lnTo>
                    <a:pt x="47592" y="328593"/>
                  </a:lnTo>
                  <a:lnTo>
                    <a:pt x="0" y="328593"/>
                  </a:lnTo>
                  <a:close/>
                </a:path>
              </a:pathLst>
            </a:custGeom>
            <a:solidFill>
              <a:srgbClr val="FAB333"/>
            </a:solidFill>
          </p:spPr>
        </p:sp>
        <p:sp>
          <p:nvSpPr>
            <p:cNvPr name="TextBox 16" id="16"/>
            <p:cNvSpPr txBox="true"/>
            <p:nvPr/>
          </p:nvSpPr>
          <p:spPr>
            <a:xfrm>
              <a:off x="0" y="-28575"/>
              <a:ext cx="47592" cy="357168"/>
            </a:xfrm>
            <a:prstGeom prst="rect">
              <a:avLst/>
            </a:prstGeom>
          </p:spPr>
          <p:txBody>
            <a:bodyPr anchor="ctr" rtlCol="false" tIns="50800" lIns="50800" bIns="50800" rIns="50800"/>
            <a:lstStyle/>
            <a:p>
              <a:pPr algn="ctr">
                <a:lnSpc>
                  <a:spcPts val="2969"/>
                </a:lnSpc>
              </a:pPr>
            </a:p>
          </p:txBody>
        </p:sp>
      </p:grpSp>
      <p:grpSp>
        <p:nvGrpSpPr>
          <p:cNvPr name="Group 17" id="17"/>
          <p:cNvGrpSpPr/>
          <p:nvPr/>
        </p:nvGrpSpPr>
        <p:grpSpPr>
          <a:xfrm rot="0">
            <a:off x="7353930" y="2560578"/>
            <a:ext cx="1662049" cy="1934021"/>
            <a:chOff x="0" y="0"/>
            <a:chExt cx="698500" cy="812800"/>
          </a:xfrm>
        </p:grpSpPr>
        <p:sp>
          <p:nvSpPr>
            <p:cNvPr name="Freeform 18" id="1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AB333"/>
            </a:solidFill>
            <a:ln w="95250" cap="sq">
              <a:solidFill>
                <a:srgbClr val="FFFEFD"/>
              </a:solidFill>
              <a:prstDash val="solid"/>
              <a:miter/>
            </a:ln>
          </p:spPr>
        </p:sp>
        <p:sp>
          <p:nvSpPr>
            <p:cNvPr name="TextBox 19" id="19"/>
            <p:cNvSpPr txBox="true"/>
            <p:nvPr/>
          </p:nvSpPr>
          <p:spPr>
            <a:xfrm>
              <a:off x="0" y="111125"/>
              <a:ext cx="698500" cy="561975"/>
            </a:xfrm>
            <a:prstGeom prst="rect">
              <a:avLst/>
            </a:prstGeom>
          </p:spPr>
          <p:txBody>
            <a:bodyPr anchor="ctr" rtlCol="false" tIns="50800" lIns="50800" bIns="50800" rIns="50800"/>
            <a:lstStyle/>
            <a:p>
              <a:pPr algn="ctr">
                <a:lnSpc>
                  <a:spcPts val="2969"/>
                </a:lnSpc>
              </a:pPr>
            </a:p>
          </p:txBody>
        </p:sp>
      </p:grpSp>
      <p:sp>
        <p:nvSpPr>
          <p:cNvPr name="TextBox 20" id="20"/>
          <p:cNvSpPr txBox="true"/>
          <p:nvPr/>
        </p:nvSpPr>
        <p:spPr>
          <a:xfrm rot="0">
            <a:off x="1707234" y="3375288"/>
            <a:ext cx="5346889" cy="349250"/>
          </a:xfrm>
          <a:prstGeom prst="rect">
            <a:avLst/>
          </a:prstGeom>
        </p:spPr>
        <p:txBody>
          <a:bodyPr anchor="t" rtlCol="false" tIns="0" lIns="0" bIns="0" rIns="0">
            <a:spAutoFit/>
          </a:bodyPr>
          <a:lstStyle/>
          <a:p>
            <a:pPr algn="l">
              <a:lnSpc>
                <a:spcPts val="2800"/>
              </a:lnSpc>
            </a:pPr>
            <a:r>
              <a:rPr lang="en-US" sz="2000" spc="10">
                <a:solidFill>
                  <a:srgbClr val="000000"/>
                </a:solidFill>
                <a:latin typeface="Inter Bold"/>
                <a:ea typeface="Inter Bold"/>
                <a:cs typeface="Inter Bold"/>
                <a:sym typeface="Inter Bold"/>
              </a:rPr>
              <a:t>Feature Information</a:t>
            </a:r>
          </a:p>
        </p:txBody>
      </p:sp>
      <p:sp>
        <p:nvSpPr>
          <p:cNvPr name="TextBox 21" id="21"/>
          <p:cNvSpPr txBox="true"/>
          <p:nvPr/>
        </p:nvSpPr>
        <p:spPr>
          <a:xfrm rot="0">
            <a:off x="1702290" y="3740049"/>
            <a:ext cx="5346840" cy="1013460"/>
          </a:xfrm>
          <a:prstGeom prst="rect">
            <a:avLst/>
          </a:prstGeom>
        </p:spPr>
        <p:txBody>
          <a:bodyPr anchor="t" rtlCol="false" tIns="0" lIns="0" bIns="0" rIns="0">
            <a:spAutoFit/>
          </a:bodyPr>
          <a:lstStyle/>
          <a:p>
            <a:pPr algn="l">
              <a:lnSpc>
                <a:spcPts val="2099"/>
              </a:lnSpc>
            </a:pPr>
            <a:r>
              <a:rPr lang="en-US" sz="1399">
                <a:solidFill>
                  <a:srgbClr val="545454"/>
                </a:solidFill>
                <a:latin typeface="Inter"/>
                <a:ea typeface="Inter"/>
                <a:cs typeface="Inter"/>
                <a:sym typeface="Inter"/>
              </a:rPr>
              <a:t>Detailed attributes of each feature, such as age, job, balance, housing status, loan status, contact method, campaign details, and previous outcomes, are provided to understand their relevance to predicting term deposit subscriptions.</a:t>
            </a:r>
          </a:p>
        </p:txBody>
      </p:sp>
      <p:sp>
        <p:nvSpPr>
          <p:cNvPr name="Freeform 22" id="22"/>
          <p:cNvSpPr/>
          <p:nvPr/>
        </p:nvSpPr>
        <p:spPr>
          <a:xfrm flipH="false" flipV="false" rot="0">
            <a:off x="7833546" y="3245158"/>
            <a:ext cx="702818" cy="657135"/>
          </a:xfrm>
          <a:custGeom>
            <a:avLst/>
            <a:gdLst/>
            <a:ahLst/>
            <a:cxnLst/>
            <a:rect r="r" b="b" t="t" l="l"/>
            <a:pathLst>
              <a:path h="657135" w="702818">
                <a:moveTo>
                  <a:pt x="0" y="0"/>
                </a:moveTo>
                <a:lnTo>
                  <a:pt x="702818" y="0"/>
                </a:lnTo>
                <a:lnTo>
                  <a:pt x="702818" y="657135"/>
                </a:lnTo>
                <a:lnTo>
                  <a:pt x="0" y="65713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23" id="23"/>
          <p:cNvGrpSpPr/>
          <p:nvPr/>
        </p:nvGrpSpPr>
        <p:grpSpPr>
          <a:xfrm rot="-10800000">
            <a:off x="9698308" y="6139433"/>
            <a:ext cx="7281095" cy="1863413"/>
            <a:chOff x="0" y="0"/>
            <a:chExt cx="5486290" cy="1404078"/>
          </a:xfrm>
        </p:grpSpPr>
        <p:sp>
          <p:nvSpPr>
            <p:cNvPr name="Freeform 24" id="24"/>
            <p:cNvSpPr/>
            <p:nvPr/>
          </p:nvSpPr>
          <p:spPr>
            <a:xfrm flipH="false" flipV="false" rot="0">
              <a:off x="0" y="0"/>
              <a:ext cx="5485778" cy="1404078"/>
            </a:xfrm>
            <a:custGeom>
              <a:avLst/>
              <a:gdLst/>
              <a:ahLst/>
              <a:cxnLst/>
              <a:rect r="r" b="b" t="t" l="l"/>
              <a:pathLst>
                <a:path h="1404078" w="5485778">
                  <a:moveTo>
                    <a:pt x="5277774" y="0"/>
                  </a:moveTo>
                  <a:lnTo>
                    <a:pt x="5316" y="0"/>
                  </a:lnTo>
                  <a:cubicBezTo>
                    <a:pt x="2380" y="0"/>
                    <a:pt x="0" y="2380"/>
                    <a:pt x="0" y="5316"/>
                  </a:cubicBezTo>
                  <a:lnTo>
                    <a:pt x="0" y="1398761"/>
                  </a:lnTo>
                  <a:cubicBezTo>
                    <a:pt x="0" y="1401697"/>
                    <a:pt x="2380" y="1404078"/>
                    <a:pt x="5316" y="1404078"/>
                  </a:cubicBezTo>
                  <a:lnTo>
                    <a:pt x="5277774" y="1404078"/>
                  </a:lnTo>
                  <a:cubicBezTo>
                    <a:pt x="5280923" y="1404078"/>
                    <a:pt x="5283693" y="1401996"/>
                    <a:pt x="5284569" y="1398971"/>
                  </a:cubicBezTo>
                  <a:lnTo>
                    <a:pt x="5484812" y="707146"/>
                  </a:lnTo>
                  <a:cubicBezTo>
                    <a:pt x="5485778" y="703810"/>
                    <a:pt x="5485778" y="700268"/>
                    <a:pt x="5484812" y="696932"/>
                  </a:cubicBezTo>
                  <a:lnTo>
                    <a:pt x="5284569" y="5107"/>
                  </a:lnTo>
                  <a:cubicBezTo>
                    <a:pt x="5283693" y="2082"/>
                    <a:pt x="5280923" y="0"/>
                    <a:pt x="5277774" y="0"/>
                  </a:cubicBezTo>
                  <a:close/>
                </a:path>
              </a:pathLst>
            </a:custGeom>
            <a:solidFill>
              <a:srgbClr val="000000">
                <a:alpha val="0"/>
              </a:srgbClr>
            </a:solidFill>
            <a:ln w="76200" cap="sq">
              <a:solidFill>
                <a:srgbClr val="03B198"/>
              </a:solidFill>
              <a:prstDash val="solid"/>
              <a:miter/>
            </a:ln>
          </p:spPr>
        </p:sp>
        <p:sp>
          <p:nvSpPr>
            <p:cNvPr name="TextBox 25" id="25"/>
            <p:cNvSpPr txBox="true"/>
            <p:nvPr/>
          </p:nvSpPr>
          <p:spPr>
            <a:xfrm>
              <a:off x="0" y="-28575"/>
              <a:ext cx="5371990" cy="1432653"/>
            </a:xfrm>
            <a:prstGeom prst="rect">
              <a:avLst/>
            </a:prstGeom>
          </p:spPr>
          <p:txBody>
            <a:bodyPr anchor="ctr" rtlCol="false" tIns="50800" lIns="50800" bIns="50800" rIns="50800"/>
            <a:lstStyle/>
            <a:p>
              <a:pPr algn="ctr">
                <a:lnSpc>
                  <a:spcPts val="2969"/>
                </a:lnSpc>
              </a:pPr>
            </a:p>
          </p:txBody>
        </p:sp>
      </p:grpSp>
      <p:grpSp>
        <p:nvGrpSpPr>
          <p:cNvPr name="Group 26" id="26"/>
          <p:cNvGrpSpPr/>
          <p:nvPr/>
        </p:nvGrpSpPr>
        <p:grpSpPr>
          <a:xfrm rot="0">
            <a:off x="16846348" y="5744808"/>
            <a:ext cx="180702" cy="1247627"/>
            <a:chOff x="0" y="0"/>
            <a:chExt cx="47592" cy="328593"/>
          </a:xfrm>
        </p:grpSpPr>
        <p:sp>
          <p:nvSpPr>
            <p:cNvPr name="Freeform 27" id="27"/>
            <p:cNvSpPr/>
            <p:nvPr/>
          </p:nvSpPr>
          <p:spPr>
            <a:xfrm flipH="false" flipV="false" rot="0">
              <a:off x="0" y="0"/>
              <a:ext cx="47592" cy="328593"/>
            </a:xfrm>
            <a:custGeom>
              <a:avLst/>
              <a:gdLst/>
              <a:ahLst/>
              <a:cxnLst/>
              <a:rect r="r" b="b" t="t" l="l"/>
              <a:pathLst>
                <a:path h="328593" w="47592">
                  <a:moveTo>
                    <a:pt x="0" y="0"/>
                  </a:moveTo>
                  <a:lnTo>
                    <a:pt x="47592" y="0"/>
                  </a:lnTo>
                  <a:lnTo>
                    <a:pt x="47592" y="328593"/>
                  </a:lnTo>
                  <a:lnTo>
                    <a:pt x="0" y="328593"/>
                  </a:lnTo>
                  <a:close/>
                </a:path>
              </a:pathLst>
            </a:custGeom>
            <a:solidFill>
              <a:srgbClr val="03B198"/>
            </a:solidFill>
          </p:spPr>
        </p:sp>
        <p:sp>
          <p:nvSpPr>
            <p:cNvPr name="TextBox 28" id="28"/>
            <p:cNvSpPr txBox="true"/>
            <p:nvPr/>
          </p:nvSpPr>
          <p:spPr>
            <a:xfrm>
              <a:off x="0" y="-28575"/>
              <a:ext cx="47592" cy="357168"/>
            </a:xfrm>
            <a:prstGeom prst="rect">
              <a:avLst/>
            </a:prstGeom>
          </p:spPr>
          <p:txBody>
            <a:bodyPr anchor="ctr" rtlCol="false" tIns="50800" lIns="50800" bIns="50800" rIns="50800"/>
            <a:lstStyle/>
            <a:p>
              <a:pPr algn="ctr">
                <a:lnSpc>
                  <a:spcPts val="2969"/>
                </a:lnSpc>
              </a:pPr>
            </a:p>
          </p:txBody>
        </p:sp>
      </p:grpSp>
      <p:grpSp>
        <p:nvGrpSpPr>
          <p:cNvPr name="Group 29" id="29"/>
          <p:cNvGrpSpPr/>
          <p:nvPr/>
        </p:nvGrpSpPr>
        <p:grpSpPr>
          <a:xfrm rot="0">
            <a:off x="9015980" y="6554732"/>
            <a:ext cx="1662049" cy="1934021"/>
            <a:chOff x="0" y="0"/>
            <a:chExt cx="698500" cy="812800"/>
          </a:xfrm>
        </p:grpSpPr>
        <p:sp>
          <p:nvSpPr>
            <p:cNvPr name="Freeform 30" id="3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3B198"/>
            </a:solidFill>
            <a:ln w="95250" cap="sq">
              <a:solidFill>
                <a:srgbClr val="FFFEFD"/>
              </a:solidFill>
              <a:prstDash val="solid"/>
              <a:miter/>
            </a:ln>
          </p:spPr>
        </p:sp>
        <p:sp>
          <p:nvSpPr>
            <p:cNvPr name="TextBox 31" id="31"/>
            <p:cNvSpPr txBox="true"/>
            <p:nvPr/>
          </p:nvSpPr>
          <p:spPr>
            <a:xfrm>
              <a:off x="0" y="111125"/>
              <a:ext cx="698500" cy="561975"/>
            </a:xfrm>
            <a:prstGeom prst="rect">
              <a:avLst/>
            </a:prstGeom>
          </p:spPr>
          <p:txBody>
            <a:bodyPr anchor="ctr" rtlCol="false" tIns="50800" lIns="50800" bIns="50800" rIns="50800"/>
            <a:lstStyle/>
            <a:p>
              <a:pPr algn="ctr">
                <a:lnSpc>
                  <a:spcPts val="2969"/>
                </a:lnSpc>
              </a:pPr>
            </a:p>
          </p:txBody>
        </p:sp>
      </p:grpSp>
      <p:sp>
        <p:nvSpPr>
          <p:cNvPr name="TextBox 32" id="32"/>
          <p:cNvSpPr txBox="true"/>
          <p:nvPr/>
        </p:nvSpPr>
        <p:spPr>
          <a:xfrm rot="0">
            <a:off x="1707234" y="5790183"/>
            <a:ext cx="5312622" cy="349250"/>
          </a:xfrm>
          <a:prstGeom prst="rect">
            <a:avLst/>
          </a:prstGeom>
        </p:spPr>
        <p:txBody>
          <a:bodyPr anchor="t" rtlCol="false" tIns="0" lIns="0" bIns="0" rIns="0">
            <a:spAutoFit/>
          </a:bodyPr>
          <a:lstStyle/>
          <a:p>
            <a:pPr algn="l">
              <a:lnSpc>
                <a:spcPts val="2800"/>
              </a:lnSpc>
            </a:pPr>
            <a:r>
              <a:rPr lang="en-US" sz="2000" spc="10">
                <a:solidFill>
                  <a:srgbClr val="000000"/>
                </a:solidFill>
                <a:latin typeface="Inter Bold"/>
                <a:ea typeface="Inter Bold"/>
                <a:cs typeface="Inter Bold"/>
                <a:sym typeface="Inter Bold"/>
              </a:rPr>
              <a:t>Data Cleaning</a:t>
            </a:r>
          </a:p>
        </p:txBody>
      </p:sp>
      <p:sp>
        <p:nvSpPr>
          <p:cNvPr name="TextBox 33" id="33"/>
          <p:cNvSpPr txBox="true"/>
          <p:nvPr/>
        </p:nvSpPr>
        <p:spPr>
          <a:xfrm rot="0">
            <a:off x="1702290" y="6216323"/>
            <a:ext cx="5312622" cy="756285"/>
          </a:xfrm>
          <a:prstGeom prst="rect">
            <a:avLst/>
          </a:prstGeom>
        </p:spPr>
        <p:txBody>
          <a:bodyPr anchor="t" rtlCol="false" tIns="0" lIns="0" bIns="0" rIns="0">
            <a:spAutoFit/>
          </a:bodyPr>
          <a:lstStyle/>
          <a:p>
            <a:pPr algn="just">
              <a:lnSpc>
                <a:spcPts val="2099"/>
              </a:lnSpc>
            </a:pPr>
            <a:r>
              <a:rPr lang="en-US" sz="1399">
                <a:solidFill>
                  <a:srgbClr val="545454"/>
                </a:solidFill>
                <a:latin typeface="Inter"/>
                <a:ea typeface="Inter"/>
                <a:cs typeface="Inter"/>
                <a:sym typeface="Inter"/>
              </a:rPr>
              <a:t>Missing values and inconsistencies are addressed, checking categorical variables a and numerical features are scaled to ensure the dataset is suitable for model training.</a:t>
            </a:r>
          </a:p>
        </p:txBody>
      </p:sp>
      <p:grpSp>
        <p:nvGrpSpPr>
          <p:cNvPr name="Group 34" id="34"/>
          <p:cNvGrpSpPr/>
          <p:nvPr/>
        </p:nvGrpSpPr>
        <p:grpSpPr>
          <a:xfrm rot="0">
            <a:off x="1086645" y="5522870"/>
            <a:ext cx="7281095" cy="1863413"/>
            <a:chOff x="0" y="0"/>
            <a:chExt cx="5486290" cy="1404078"/>
          </a:xfrm>
        </p:grpSpPr>
        <p:sp>
          <p:nvSpPr>
            <p:cNvPr name="Freeform 35" id="35"/>
            <p:cNvSpPr/>
            <p:nvPr/>
          </p:nvSpPr>
          <p:spPr>
            <a:xfrm flipH="false" flipV="false" rot="0">
              <a:off x="0" y="0"/>
              <a:ext cx="5485778" cy="1404078"/>
            </a:xfrm>
            <a:custGeom>
              <a:avLst/>
              <a:gdLst/>
              <a:ahLst/>
              <a:cxnLst/>
              <a:rect r="r" b="b" t="t" l="l"/>
              <a:pathLst>
                <a:path h="1404078" w="5485778">
                  <a:moveTo>
                    <a:pt x="5277774" y="0"/>
                  </a:moveTo>
                  <a:lnTo>
                    <a:pt x="5316" y="0"/>
                  </a:lnTo>
                  <a:cubicBezTo>
                    <a:pt x="2380" y="0"/>
                    <a:pt x="0" y="2380"/>
                    <a:pt x="0" y="5316"/>
                  </a:cubicBezTo>
                  <a:lnTo>
                    <a:pt x="0" y="1398761"/>
                  </a:lnTo>
                  <a:cubicBezTo>
                    <a:pt x="0" y="1401697"/>
                    <a:pt x="2380" y="1404078"/>
                    <a:pt x="5316" y="1404078"/>
                  </a:cubicBezTo>
                  <a:lnTo>
                    <a:pt x="5277774" y="1404078"/>
                  </a:lnTo>
                  <a:cubicBezTo>
                    <a:pt x="5280923" y="1404078"/>
                    <a:pt x="5283693" y="1401996"/>
                    <a:pt x="5284569" y="1398971"/>
                  </a:cubicBezTo>
                  <a:lnTo>
                    <a:pt x="5484812" y="707146"/>
                  </a:lnTo>
                  <a:cubicBezTo>
                    <a:pt x="5485778" y="703810"/>
                    <a:pt x="5485778" y="700268"/>
                    <a:pt x="5484812" y="696932"/>
                  </a:cubicBezTo>
                  <a:lnTo>
                    <a:pt x="5284569" y="5107"/>
                  </a:lnTo>
                  <a:cubicBezTo>
                    <a:pt x="5283693" y="2082"/>
                    <a:pt x="5280923" y="0"/>
                    <a:pt x="5277774" y="0"/>
                  </a:cubicBezTo>
                  <a:close/>
                </a:path>
              </a:pathLst>
            </a:custGeom>
            <a:solidFill>
              <a:srgbClr val="000000">
                <a:alpha val="0"/>
              </a:srgbClr>
            </a:solidFill>
            <a:ln w="76200" cap="sq">
              <a:solidFill>
                <a:srgbClr val="F73F5E"/>
              </a:solidFill>
              <a:prstDash val="solid"/>
              <a:miter/>
            </a:ln>
          </p:spPr>
        </p:sp>
        <p:sp>
          <p:nvSpPr>
            <p:cNvPr name="TextBox 36" id="36"/>
            <p:cNvSpPr txBox="true"/>
            <p:nvPr/>
          </p:nvSpPr>
          <p:spPr>
            <a:xfrm>
              <a:off x="0" y="-28575"/>
              <a:ext cx="5371990" cy="1432653"/>
            </a:xfrm>
            <a:prstGeom prst="rect">
              <a:avLst/>
            </a:prstGeom>
          </p:spPr>
          <p:txBody>
            <a:bodyPr anchor="ctr" rtlCol="false" tIns="50800" lIns="50800" bIns="50800" rIns="50800"/>
            <a:lstStyle/>
            <a:p>
              <a:pPr algn="ctr">
                <a:lnSpc>
                  <a:spcPts val="2969"/>
                </a:lnSpc>
              </a:pPr>
            </a:p>
          </p:txBody>
        </p:sp>
      </p:grpSp>
      <p:grpSp>
        <p:nvGrpSpPr>
          <p:cNvPr name="Group 37" id="37"/>
          <p:cNvGrpSpPr/>
          <p:nvPr/>
        </p:nvGrpSpPr>
        <p:grpSpPr>
          <a:xfrm rot="0">
            <a:off x="996294" y="5830763"/>
            <a:ext cx="180702" cy="1247627"/>
            <a:chOff x="0" y="0"/>
            <a:chExt cx="47592" cy="328593"/>
          </a:xfrm>
        </p:grpSpPr>
        <p:sp>
          <p:nvSpPr>
            <p:cNvPr name="Freeform 38" id="38"/>
            <p:cNvSpPr/>
            <p:nvPr/>
          </p:nvSpPr>
          <p:spPr>
            <a:xfrm flipH="false" flipV="false" rot="0">
              <a:off x="0" y="0"/>
              <a:ext cx="47592" cy="328593"/>
            </a:xfrm>
            <a:custGeom>
              <a:avLst/>
              <a:gdLst/>
              <a:ahLst/>
              <a:cxnLst/>
              <a:rect r="r" b="b" t="t" l="l"/>
              <a:pathLst>
                <a:path h="328593" w="47592">
                  <a:moveTo>
                    <a:pt x="0" y="0"/>
                  </a:moveTo>
                  <a:lnTo>
                    <a:pt x="47592" y="0"/>
                  </a:lnTo>
                  <a:lnTo>
                    <a:pt x="47592" y="328593"/>
                  </a:lnTo>
                  <a:lnTo>
                    <a:pt x="0" y="328593"/>
                  </a:lnTo>
                  <a:close/>
                </a:path>
              </a:pathLst>
            </a:custGeom>
            <a:solidFill>
              <a:srgbClr val="F73F5E"/>
            </a:solidFill>
          </p:spPr>
        </p:sp>
        <p:sp>
          <p:nvSpPr>
            <p:cNvPr name="TextBox 39" id="39"/>
            <p:cNvSpPr txBox="true"/>
            <p:nvPr/>
          </p:nvSpPr>
          <p:spPr>
            <a:xfrm>
              <a:off x="0" y="-28575"/>
              <a:ext cx="47592" cy="357168"/>
            </a:xfrm>
            <a:prstGeom prst="rect">
              <a:avLst/>
            </a:prstGeom>
          </p:spPr>
          <p:txBody>
            <a:bodyPr anchor="ctr" rtlCol="false" tIns="50800" lIns="50800" bIns="50800" rIns="50800"/>
            <a:lstStyle/>
            <a:p>
              <a:pPr algn="ctr">
                <a:lnSpc>
                  <a:spcPts val="2969"/>
                </a:lnSpc>
              </a:pPr>
            </a:p>
          </p:txBody>
        </p:sp>
      </p:grpSp>
      <p:grpSp>
        <p:nvGrpSpPr>
          <p:cNvPr name="Group 40" id="40"/>
          <p:cNvGrpSpPr/>
          <p:nvPr/>
        </p:nvGrpSpPr>
        <p:grpSpPr>
          <a:xfrm rot="0">
            <a:off x="7353930" y="5038587"/>
            <a:ext cx="1662049" cy="1934021"/>
            <a:chOff x="0" y="0"/>
            <a:chExt cx="698500" cy="812800"/>
          </a:xfrm>
        </p:grpSpPr>
        <p:sp>
          <p:nvSpPr>
            <p:cNvPr name="Freeform 41" id="41"/>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73F5E"/>
            </a:solidFill>
            <a:ln w="95250" cap="sq">
              <a:solidFill>
                <a:srgbClr val="FFFEFD"/>
              </a:solidFill>
              <a:prstDash val="solid"/>
              <a:miter/>
            </a:ln>
          </p:spPr>
        </p:sp>
        <p:sp>
          <p:nvSpPr>
            <p:cNvPr name="TextBox 42" id="42"/>
            <p:cNvSpPr txBox="true"/>
            <p:nvPr/>
          </p:nvSpPr>
          <p:spPr>
            <a:xfrm>
              <a:off x="0" y="111125"/>
              <a:ext cx="698500" cy="561975"/>
            </a:xfrm>
            <a:prstGeom prst="rect">
              <a:avLst/>
            </a:prstGeom>
          </p:spPr>
          <p:txBody>
            <a:bodyPr anchor="ctr" rtlCol="false" tIns="50800" lIns="50800" bIns="50800" rIns="50800"/>
            <a:lstStyle/>
            <a:p>
              <a:pPr algn="ctr">
                <a:lnSpc>
                  <a:spcPts val="2969"/>
                </a:lnSpc>
              </a:pPr>
            </a:p>
          </p:txBody>
        </p:sp>
      </p:grpSp>
      <p:sp>
        <p:nvSpPr>
          <p:cNvPr name="Freeform 43" id="43"/>
          <p:cNvSpPr/>
          <p:nvPr/>
        </p:nvSpPr>
        <p:spPr>
          <a:xfrm flipH="false" flipV="false" rot="0">
            <a:off x="7750010" y="5639278"/>
            <a:ext cx="786354" cy="729343"/>
          </a:xfrm>
          <a:custGeom>
            <a:avLst/>
            <a:gdLst/>
            <a:ahLst/>
            <a:cxnLst/>
            <a:rect r="r" b="b" t="t" l="l"/>
            <a:pathLst>
              <a:path h="729343" w="786354">
                <a:moveTo>
                  <a:pt x="0" y="0"/>
                </a:moveTo>
                <a:lnTo>
                  <a:pt x="786354" y="0"/>
                </a:lnTo>
                <a:lnTo>
                  <a:pt x="786354" y="729343"/>
                </a:lnTo>
                <a:lnTo>
                  <a:pt x="0" y="72934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44" id="44"/>
          <p:cNvSpPr txBox="true"/>
          <p:nvPr/>
        </p:nvSpPr>
        <p:spPr>
          <a:xfrm rot="0">
            <a:off x="10861220" y="6356295"/>
            <a:ext cx="5346889" cy="349250"/>
          </a:xfrm>
          <a:prstGeom prst="rect">
            <a:avLst/>
          </a:prstGeom>
        </p:spPr>
        <p:txBody>
          <a:bodyPr anchor="t" rtlCol="false" tIns="0" lIns="0" bIns="0" rIns="0">
            <a:spAutoFit/>
          </a:bodyPr>
          <a:lstStyle/>
          <a:p>
            <a:pPr algn="r">
              <a:lnSpc>
                <a:spcPts val="2800"/>
              </a:lnSpc>
            </a:pPr>
            <a:r>
              <a:rPr lang="en-US" sz="2000" spc="10">
                <a:solidFill>
                  <a:srgbClr val="000000"/>
                </a:solidFill>
                <a:latin typeface="Inter Bold"/>
                <a:ea typeface="Inter Bold"/>
                <a:cs typeface="Inter Bold"/>
                <a:sym typeface="Inter Bold"/>
              </a:rPr>
              <a:t>Correlations</a:t>
            </a:r>
          </a:p>
        </p:txBody>
      </p:sp>
      <p:sp>
        <p:nvSpPr>
          <p:cNvPr name="TextBox 45" id="45"/>
          <p:cNvSpPr txBox="true"/>
          <p:nvPr/>
        </p:nvSpPr>
        <p:spPr>
          <a:xfrm rot="0">
            <a:off x="10861220" y="6868062"/>
            <a:ext cx="5346840" cy="756285"/>
          </a:xfrm>
          <a:prstGeom prst="rect">
            <a:avLst/>
          </a:prstGeom>
        </p:spPr>
        <p:txBody>
          <a:bodyPr anchor="t" rtlCol="false" tIns="0" lIns="0" bIns="0" rIns="0">
            <a:spAutoFit/>
          </a:bodyPr>
          <a:lstStyle/>
          <a:p>
            <a:pPr algn="r">
              <a:lnSpc>
                <a:spcPts val="2099"/>
              </a:lnSpc>
            </a:pPr>
            <a:r>
              <a:rPr lang="en-US" sz="1399">
                <a:solidFill>
                  <a:srgbClr val="545454"/>
                </a:solidFill>
                <a:latin typeface="Inter"/>
                <a:ea typeface="Inter"/>
                <a:cs typeface="Inter"/>
                <a:sym typeface="Inter"/>
              </a:rPr>
              <a:t>Analysis reveals the relationships between features, highlighting which attributes have a significant impact on the likelihood of a customer subscribing to a term deposit.</a:t>
            </a:r>
          </a:p>
        </p:txBody>
      </p:sp>
      <p:sp>
        <p:nvSpPr>
          <p:cNvPr name="Freeform 46" id="46"/>
          <p:cNvSpPr/>
          <p:nvPr/>
        </p:nvSpPr>
        <p:spPr>
          <a:xfrm flipH="false" flipV="false" rot="0">
            <a:off x="9477429" y="7145134"/>
            <a:ext cx="762752" cy="753218"/>
          </a:xfrm>
          <a:custGeom>
            <a:avLst/>
            <a:gdLst/>
            <a:ahLst/>
            <a:cxnLst/>
            <a:rect r="r" b="b" t="t" l="l"/>
            <a:pathLst>
              <a:path h="753218" w="762752">
                <a:moveTo>
                  <a:pt x="0" y="0"/>
                </a:moveTo>
                <a:lnTo>
                  <a:pt x="762752" y="0"/>
                </a:lnTo>
                <a:lnTo>
                  <a:pt x="762752" y="753217"/>
                </a:lnTo>
                <a:lnTo>
                  <a:pt x="0" y="75321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47" id="47"/>
          <p:cNvGrpSpPr/>
          <p:nvPr/>
        </p:nvGrpSpPr>
        <p:grpSpPr>
          <a:xfrm rot="-10800000">
            <a:off x="9698308" y="3370885"/>
            <a:ext cx="7281095" cy="1863413"/>
            <a:chOff x="0" y="0"/>
            <a:chExt cx="5486290" cy="1404078"/>
          </a:xfrm>
        </p:grpSpPr>
        <p:sp>
          <p:nvSpPr>
            <p:cNvPr name="Freeform 48" id="48"/>
            <p:cNvSpPr/>
            <p:nvPr/>
          </p:nvSpPr>
          <p:spPr>
            <a:xfrm flipH="false" flipV="false" rot="0">
              <a:off x="0" y="0"/>
              <a:ext cx="5485778" cy="1404078"/>
            </a:xfrm>
            <a:custGeom>
              <a:avLst/>
              <a:gdLst/>
              <a:ahLst/>
              <a:cxnLst/>
              <a:rect r="r" b="b" t="t" l="l"/>
              <a:pathLst>
                <a:path h="1404078" w="5485778">
                  <a:moveTo>
                    <a:pt x="5277774" y="0"/>
                  </a:moveTo>
                  <a:lnTo>
                    <a:pt x="5316" y="0"/>
                  </a:lnTo>
                  <a:cubicBezTo>
                    <a:pt x="2380" y="0"/>
                    <a:pt x="0" y="2380"/>
                    <a:pt x="0" y="5316"/>
                  </a:cubicBezTo>
                  <a:lnTo>
                    <a:pt x="0" y="1398761"/>
                  </a:lnTo>
                  <a:cubicBezTo>
                    <a:pt x="0" y="1401697"/>
                    <a:pt x="2380" y="1404078"/>
                    <a:pt x="5316" y="1404078"/>
                  </a:cubicBezTo>
                  <a:lnTo>
                    <a:pt x="5277774" y="1404078"/>
                  </a:lnTo>
                  <a:cubicBezTo>
                    <a:pt x="5280923" y="1404078"/>
                    <a:pt x="5283693" y="1401996"/>
                    <a:pt x="5284569" y="1398971"/>
                  </a:cubicBezTo>
                  <a:lnTo>
                    <a:pt x="5484812" y="707146"/>
                  </a:lnTo>
                  <a:cubicBezTo>
                    <a:pt x="5485778" y="703810"/>
                    <a:pt x="5485778" y="700268"/>
                    <a:pt x="5484812" y="696932"/>
                  </a:cubicBezTo>
                  <a:lnTo>
                    <a:pt x="5284569" y="5107"/>
                  </a:lnTo>
                  <a:cubicBezTo>
                    <a:pt x="5283693" y="2082"/>
                    <a:pt x="5280923" y="0"/>
                    <a:pt x="5277774" y="0"/>
                  </a:cubicBezTo>
                  <a:close/>
                </a:path>
              </a:pathLst>
            </a:custGeom>
            <a:solidFill>
              <a:srgbClr val="000000">
                <a:alpha val="0"/>
              </a:srgbClr>
            </a:solidFill>
            <a:ln w="76200" cap="sq">
              <a:solidFill>
                <a:srgbClr val="048396"/>
              </a:solidFill>
              <a:prstDash val="solid"/>
              <a:miter/>
            </a:ln>
          </p:spPr>
        </p:sp>
        <p:sp>
          <p:nvSpPr>
            <p:cNvPr name="TextBox 49" id="49"/>
            <p:cNvSpPr txBox="true"/>
            <p:nvPr/>
          </p:nvSpPr>
          <p:spPr>
            <a:xfrm>
              <a:off x="0" y="-28575"/>
              <a:ext cx="5371990" cy="1432653"/>
            </a:xfrm>
            <a:prstGeom prst="rect">
              <a:avLst/>
            </a:prstGeom>
          </p:spPr>
          <p:txBody>
            <a:bodyPr anchor="ctr" rtlCol="false" tIns="50800" lIns="50800" bIns="50800" rIns="50800"/>
            <a:lstStyle/>
            <a:p>
              <a:pPr algn="ctr">
                <a:lnSpc>
                  <a:spcPts val="2969"/>
                </a:lnSpc>
              </a:pPr>
            </a:p>
          </p:txBody>
        </p:sp>
      </p:grpSp>
      <p:grpSp>
        <p:nvGrpSpPr>
          <p:cNvPr name="Group 50" id="50"/>
          <p:cNvGrpSpPr/>
          <p:nvPr/>
        </p:nvGrpSpPr>
        <p:grpSpPr>
          <a:xfrm rot="0">
            <a:off x="16846348" y="2976260"/>
            <a:ext cx="180702" cy="1247627"/>
            <a:chOff x="0" y="0"/>
            <a:chExt cx="47592" cy="328593"/>
          </a:xfrm>
        </p:grpSpPr>
        <p:sp>
          <p:nvSpPr>
            <p:cNvPr name="Freeform 51" id="51"/>
            <p:cNvSpPr/>
            <p:nvPr/>
          </p:nvSpPr>
          <p:spPr>
            <a:xfrm flipH="false" flipV="false" rot="0">
              <a:off x="0" y="0"/>
              <a:ext cx="47592" cy="328593"/>
            </a:xfrm>
            <a:custGeom>
              <a:avLst/>
              <a:gdLst/>
              <a:ahLst/>
              <a:cxnLst/>
              <a:rect r="r" b="b" t="t" l="l"/>
              <a:pathLst>
                <a:path h="328593" w="47592">
                  <a:moveTo>
                    <a:pt x="0" y="0"/>
                  </a:moveTo>
                  <a:lnTo>
                    <a:pt x="47592" y="0"/>
                  </a:lnTo>
                  <a:lnTo>
                    <a:pt x="47592" y="328593"/>
                  </a:lnTo>
                  <a:lnTo>
                    <a:pt x="0" y="328593"/>
                  </a:lnTo>
                  <a:close/>
                </a:path>
              </a:pathLst>
            </a:custGeom>
            <a:solidFill>
              <a:srgbClr val="048396"/>
            </a:solidFill>
          </p:spPr>
        </p:sp>
        <p:sp>
          <p:nvSpPr>
            <p:cNvPr name="TextBox 52" id="52"/>
            <p:cNvSpPr txBox="true"/>
            <p:nvPr/>
          </p:nvSpPr>
          <p:spPr>
            <a:xfrm>
              <a:off x="0" y="-28575"/>
              <a:ext cx="47592" cy="357168"/>
            </a:xfrm>
            <a:prstGeom prst="rect">
              <a:avLst/>
            </a:prstGeom>
          </p:spPr>
          <p:txBody>
            <a:bodyPr anchor="ctr" rtlCol="false" tIns="50800" lIns="50800" bIns="50800" rIns="50800"/>
            <a:lstStyle/>
            <a:p>
              <a:pPr algn="ctr">
                <a:lnSpc>
                  <a:spcPts val="2969"/>
                </a:lnSpc>
              </a:pPr>
            </a:p>
          </p:txBody>
        </p:sp>
      </p:grpSp>
      <p:grpSp>
        <p:nvGrpSpPr>
          <p:cNvPr name="Group 53" id="53"/>
          <p:cNvGrpSpPr/>
          <p:nvPr/>
        </p:nvGrpSpPr>
        <p:grpSpPr>
          <a:xfrm rot="0">
            <a:off x="9015980" y="3861214"/>
            <a:ext cx="1662049" cy="1934021"/>
            <a:chOff x="0" y="0"/>
            <a:chExt cx="698500" cy="812800"/>
          </a:xfrm>
        </p:grpSpPr>
        <p:sp>
          <p:nvSpPr>
            <p:cNvPr name="Freeform 54" id="5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48396"/>
            </a:solidFill>
            <a:ln w="95250" cap="sq">
              <a:solidFill>
                <a:srgbClr val="FFFEFD"/>
              </a:solidFill>
              <a:prstDash val="solid"/>
              <a:miter/>
            </a:ln>
          </p:spPr>
        </p:sp>
        <p:sp>
          <p:nvSpPr>
            <p:cNvPr name="TextBox 55" id="55"/>
            <p:cNvSpPr txBox="true"/>
            <p:nvPr/>
          </p:nvSpPr>
          <p:spPr>
            <a:xfrm>
              <a:off x="0" y="111125"/>
              <a:ext cx="698500" cy="561975"/>
            </a:xfrm>
            <a:prstGeom prst="rect">
              <a:avLst/>
            </a:prstGeom>
          </p:spPr>
          <p:txBody>
            <a:bodyPr anchor="ctr" rtlCol="false" tIns="50800" lIns="50800" bIns="50800" rIns="50800"/>
            <a:lstStyle/>
            <a:p>
              <a:pPr algn="ctr">
                <a:lnSpc>
                  <a:spcPts val="2969"/>
                </a:lnSpc>
              </a:pPr>
            </a:p>
          </p:txBody>
        </p:sp>
      </p:grpSp>
      <p:sp>
        <p:nvSpPr>
          <p:cNvPr name="TextBox 56" id="56"/>
          <p:cNvSpPr txBox="true"/>
          <p:nvPr/>
        </p:nvSpPr>
        <p:spPr>
          <a:xfrm rot="0">
            <a:off x="10973304" y="3630467"/>
            <a:ext cx="5346889" cy="349250"/>
          </a:xfrm>
          <a:prstGeom prst="rect">
            <a:avLst/>
          </a:prstGeom>
        </p:spPr>
        <p:txBody>
          <a:bodyPr anchor="t" rtlCol="false" tIns="0" lIns="0" bIns="0" rIns="0">
            <a:spAutoFit/>
          </a:bodyPr>
          <a:lstStyle/>
          <a:p>
            <a:pPr algn="r">
              <a:lnSpc>
                <a:spcPts val="2800"/>
              </a:lnSpc>
            </a:pPr>
            <a:r>
              <a:rPr lang="en-US" sz="2000" spc="10">
                <a:solidFill>
                  <a:srgbClr val="000000"/>
                </a:solidFill>
                <a:latin typeface="Inter Bold"/>
                <a:ea typeface="Inter Bold"/>
                <a:cs typeface="Inter Bold"/>
                <a:sym typeface="Inter Bold"/>
              </a:rPr>
              <a:t>Outtliers</a:t>
            </a:r>
          </a:p>
        </p:txBody>
      </p:sp>
      <p:sp>
        <p:nvSpPr>
          <p:cNvPr name="TextBox 57" id="57"/>
          <p:cNvSpPr txBox="true"/>
          <p:nvPr/>
        </p:nvSpPr>
        <p:spPr>
          <a:xfrm rot="0">
            <a:off x="11008157" y="4183011"/>
            <a:ext cx="5312622" cy="756285"/>
          </a:xfrm>
          <a:prstGeom prst="rect">
            <a:avLst/>
          </a:prstGeom>
        </p:spPr>
        <p:txBody>
          <a:bodyPr anchor="t" rtlCol="false" tIns="0" lIns="0" bIns="0" rIns="0">
            <a:spAutoFit/>
          </a:bodyPr>
          <a:lstStyle/>
          <a:p>
            <a:pPr algn="r">
              <a:lnSpc>
                <a:spcPts val="2099"/>
              </a:lnSpc>
            </a:pPr>
            <a:r>
              <a:rPr lang="en-US" sz="1399">
                <a:solidFill>
                  <a:srgbClr val="545454"/>
                </a:solidFill>
                <a:latin typeface="Inter"/>
                <a:ea typeface="Inter"/>
                <a:cs typeface="Inter"/>
                <a:sym typeface="Inter"/>
              </a:rPr>
              <a:t>Identifying and assessing outliers in features such as age, balance, campaign, and pdays to understand their potential impact on model performance and decision-making.</a:t>
            </a:r>
          </a:p>
        </p:txBody>
      </p:sp>
      <p:sp>
        <p:nvSpPr>
          <p:cNvPr name="Freeform 58" id="58"/>
          <p:cNvSpPr/>
          <p:nvPr/>
        </p:nvSpPr>
        <p:spPr>
          <a:xfrm flipH="false" flipV="false" rot="0">
            <a:off x="9453827" y="4519581"/>
            <a:ext cx="786354" cy="617288"/>
          </a:xfrm>
          <a:custGeom>
            <a:avLst/>
            <a:gdLst/>
            <a:ahLst/>
            <a:cxnLst/>
            <a:rect r="r" b="b" t="t" l="l"/>
            <a:pathLst>
              <a:path h="617288" w="786354">
                <a:moveTo>
                  <a:pt x="0" y="0"/>
                </a:moveTo>
                <a:lnTo>
                  <a:pt x="786354" y="0"/>
                </a:lnTo>
                <a:lnTo>
                  <a:pt x="786354" y="617288"/>
                </a:lnTo>
                <a:lnTo>
                  <a:pt x="0" y="61728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5919927" y="7741110"/>
            <a:ext cx="4107646" cy="3619863"/>
          </a:xfrm>
          <a:custGeom>
            <a:avLst/>
            <a:gdLst/>
            <a:ahLst/>
            <a:cxnLst/>
            <a:rect r="r" b="b" t="t" l="l"/>
            <a:pathLst>
              <a:path h="3619863" w="4107646">
                <a:moveTo>
                  <a:pt x="0" y="0"/>
                </a:moveTo>
                <a:lnTo>
                  <a:pt x="4107645" y="0"/>
                </a:lnTo>
                <a:lnTo>
                  <a:pt x="4107645" y="3619863"/>
                </a:lnTo>
                <a:lnTo>
                  <a:pt x="0" y="3619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19927" y="8378712"/>
            <a:ext cx="2033730" cy="1759177"/>
          </a:xfrm>
          <a:custGeom>
            <a:avLst/>
            <a:gdLst/>
            <a:ahLst/>
            <a:cxnLst/>
            <a:rect r="r" b="b" t="t" l="l"/>
            <a:pathLst>
              <a:path h="1759177" w="2033730">
                <a:moveTo>
                  <a:pt x="0" y="0"/>
                </a:moveTo>
                <a:lnTo>
                  <a:pt x="2033730" y="0"/>
                </a:lnTo>
                <a:lnTo>
                  <a:pt x="2033730" y="1759176"/>
                </a:lnTo>
                <a:lnTo>
                  <a:pt x="0" y="17591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71492" y="9551042"/>
            <a:ext cx="1374818" cy="1000180"/>
          </a:xfrm>
          <a:custGeom>
            <a:avLst/>
            <a:gdLst/>
            <a:ahLst/>
            <a:cxnLst/>
            <a:rect r="r" b="b" t="t" l="l"/>
            <a:pathLst>
              <a:path h="1000180" w="1374818">
                <a:moveTo>
                  <a:pt x="0" y="0"/>
                </a:moveTo>
                <a:lnTo>
                  <a:pt x="1374818" y="0"/>
                </a:lnTo>
                <a:lnTo>
                  <a:pt x="1374818" y="1000180"/>
                </a:lnTo>
                <a:lnTo>
                  <a:pt x="0" y="10001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6959729">
            <a:off x="17606998" y="-451906"/>
            <a:ext cx="1283418" cy="1743183"/>
          </a:xfrm>
          <a:custGeom>
            <a:avLst/>
            <a:gdLst/>
            <a:ahLst/>
            <a:cxnLst/>
            <a:rect r="r" b="b" t="t" l="l"/>
            <a:pathLst>
              <a:path h="1743183" w="1283418">
                <a:moveTo>
                  <a:pt x="0" y="0"/>
                </a:moveTo>
                <a:lnTo>
                  <a:pt x="1283419" y="0"/>
                </a:lnTo>
                <a:lnTo>
                  <a:pt x="1283419" y="1743183"/>
                </a:lnTo>
                <a:lnTo>
                  <a:pt x="0" y="17431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72621" y="-539120"/>
            <a:ext cx="1283418" cy="1743183"/>
          </a:xfrm>
          <a:custGeom>
            <a:avLst/>
            <a:gdLst/>
            <a:ahLst/>
            <a:cxnLst/>
            <a:rect r="r" b="b" t="t" l="l"/>
            <a:pathLst>
              <a:path h="1743183" w="1283418">
                <a:moveTo>
                  <a:pt x="0" y="0"/>
                </a:moveTo>
                <a:lnTo>
                  <a:pt x="1283418" y="0"/>
                </a:lnTo>
                <a:lnTo>
                  <a:pt x="1283418" y="1743183"/>
                </a:lnTo>
                <a:lnTo>
                  <a:pt x="0" y="17431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7484768" y="9415409"/>
            <a:ext cx="1283418" cy="1743183"/>
          </a:xfrm>
          <a:custGeom>
            <a:avLst/>
            <a:gdLst/>
            <a:ahLst/>
            <a:cxnLst/>
            <a:rect r="r" b="b" t="t" l="l"/>
            <a:pathLst>
              <a:path h="1743183" w="1283418">
                <a:moveTo>
                  <a:pt x="0" y="0"/>
                </a:moveTo>
                <a:lnTo>
                  <a:pt x="1283419" y="0"/>
                </a:lnTo>
                <a:lnTo>
                  <a:pt x="1283419" y="1743182"/>
                </a:lnTo>
                <a:lnTo>
                  <a:pt x="0" y="17431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7363517" y="267899"/>
            <a:ext cx="610232" cy="369953"/>
          </a:xfrm>
          <a:custGeom>
            <a:avLst/>
            <a:gdLst/>
            <a:ahLst/>
            <a:cxnLst/>
            <a:rect r="r" b="b" t="t" l="l"/>
            <a:pathLst>
              <a:path h="369953" w="610232">
                <a:moveTo>
                  <a:pt x="0" y="0"/>
                </a:moveTo>
                <a:lnTo>
                  <a:pt x="610232" y="0"/>
                </a:lnTo>
                <a:lnTo>
                  <a:pt x="610232" y="369953"/>
                </a:lnTo>
                <a:lnTo>
                  <a:pt x="0" y="3699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18468" y="9617213"/>
            <a:ext cx="610232" cy="369953"/>
          </a:xfrm>
          <a:custGeom>
            <a:avLst/>
            <a:gdLst/>
            <a:ahLst/>
            <a:cxnLst/>
            <a:rect r="r" b="b" t="t" l="l"/>
            <a:pathLst>
              <a:path h="369953" w="610232">
                <a:moveTo>
                  <a:pt x="0" y="0"/>
                </a:moveTo>
                <a:lnTo>
                  <a:pt x="610232" y="0"/>
                </a:lnTo>
                <a:lnTo>
                  <a:pt x="610232" y="369953"/>
                </a:lnTo>
                <a:lnTo>
                  <a:pt x="0" y="3699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4686217" y="74553"/>
            <a:ext cx="9219319" cy="866775"/>
          </a:xfrm>
          <a:prstGeom prst="rect">
            <a:avLst/>
          </a:prstGeom>
        </p:spPr>
        <p:txBody>
          <a:bodyPr anchor="t" rtlCol="false" tIns="0" lIns="0" bIns="0" rIns="0">
            <a:spAutoFit/>
          </a:bodyPr>
          <a:lstStyle/>
          <a:p>
            <a:pPr algn="l" marL="0" indent="0" lvl="0">
              <a:lnSpc>
                <a:spcPts val="6802"/>
              </a:lnSpc>
              <a:spcBef>
                <a:spcPct val="0"/>
              </a:spcBef>
            </a:pPr>
            <a:r>
              <a:rPr lang="en-US" sz="5668">
                <a:solidFill>
                  <a:srgbClr val="000000"/>
                </a:solidFill>
                <a:latin typeface="Barlow Bold"/>
                <a:ea typeface="Barlow Bold"/>
                <a:cs typeface="Barlow Bold"/>
                <a:sym typeface="Barlow Bold"/>
              </a:rPr>
              <a:t>DATA UNDERSTANDING</a:t>
            </a:r>
          </a:p>
        </p:txBody>
      </p:sp>
      <p:grpSp>
        <p:nvGrpSpPr>
          <p:cNvPr name="Group 11" id="11"/>
          <p:cNvGrpSpPr/>
          <p:nvPr/>
        </p:nvGrpSpPr>
        <p:grpSpPr>
          <a:xfrm rot="0">
            <a:off x="470784" y="1428760"/>
            <a:ext cx="7281095" cy="1863413"/>
            <a:chOff x="0" y="0"/>
            <a:chExt cx="5486290" cy="1404078"/>
          </a:xfrm>
        </p:grpSpPr>
        <p:sp>
          <p:nvSpPr>
            <p:cNvPr name="Freeform 12" id="12"/>
            <p:cNvSpPr/>
            <p:nvPr/>
          </p:nvSpPr>
          <p:spPr>
            <a:xfrm flipH="false" flipV="false" rot="0">
              <a:off x="0" y="0"/>
              <a:ext cx="5485778" cy="1404078"/>
            </a:xfrm>
            <a:custGeom>
              <a:avLst/>
              <a:gdLst/>
              <a:ahLst/>
              <a:cxnLst/>
              <a:rect r="r" b="b" t="t" l="l"/>
              <a:pathLst>
                <a:path h="1404078" w="5485778">
                  <a:moveTo>
                    <a:pt x="5277774" y="0"/>
                  </a:moveTo>
                  <a:lnTo>
                    <a:pt x="5316" y="0"/>
                  </a:lnTo>
                  <a:cubicBezTo>
                    <a:pt x="2380" y="0"/>
                    <a:pt x="0" y="2380"/>
                    <a:pt x="0" y="5316"/>
                  </a:cubicBezTo>
                  <a:lnTo>
                    <a:pt x="0" y="1398761"/>
                  </a:lnTo>
                  <a:cubicBezTo>
                    <a:pt x="0" y="1401697"/>
                    <a:pt x="2380" y="1404078"/>
                    <a:pt x="5316" y="1404078"/>
                  </a:cubicBezTo>
                  <a:lnTo>
                    <a:pt x="5277774" y="1404078"/>
                  </a:lnTo>
                  <a:cubicBezTo>
                    <a:pt x="5280923" y="1404078"/>
                    <a:pt x="5283693" y="1401996"/>
                    <a:pt x="5284569" y="1398971"/>
                  </a:cubicBezTo>
                  <a:lnTo>
                    <a:pt x="5484812" y="707146"/>
                  </a:lnTo>
                  <a:cubicBezTo>
                    <a:pt x="5485778" y="703810"/>
                    <a:pt x="5485778" y="700268"/>
                    <a:pt x="5484812" y="696932"/>
                  </a:cubicBezTo>
                  <a:lnTo>
                    <a:pt x="5284569" y="5107"/>
                  </a:lnTo>
                  <a:cubicBezTo>
                    <a:pt x="5283693" y="2082"/>
                    <a:pt x="5280923" y="0"/>
                    <a:pt x="5277774" y="0"/>
                  </a:cubicBezTo>
                  <a:close/>
                </a:path>
              </a:pathLst>
            </a:custGeom>
            <a:solidFill>
              <a:srgbClr val="000000">
                <a:alpha val="0"/>
              </a:srgbClr>
            </a:solidFill>
            <a:ln w="76200" cap="sq">
              <a:solidFill>
                <a:srgbClr val="FAB333"/>
              </a:solidFill>
              <a:prstDash val="solid"/>
              <a:miter/>
            </a:ln>
          </p:spPr>
        </p:sp>
        <p:sp>
          <p:nvSpPr>
            <p:cNvPr name="TextBox 13" id="13"/>
            <p:cNvSpPr txBox="true"/>
            <p:nvPr/>
          </p:nvSpPr>
          <p:spPr>
            <a:xfrm>
              <a:off x="0" y="-28575"/>
              <a:ext cx="5371990" cy="1432653"/>
            </a:xfrm>
            <a:prstGeom prst="rect">
              <a:avLst/>
            </a:prstGeom>
          </p:spPr>
          <p:txBody>
            <a:bodyPr anchor="ctr" rtlCol="false" tIns="50800" lIns="50800" bIns="50800" rIns="50800"/>
            <a:lstStyle/>
            <a:p>
              <a:pPr algn="ctr">
                <a:lnSpc>
                  <a:spcPts val="2969"/>
                </a:lnSpc>
              </a:pPr>
            </a:p>
          </p:txBody>
        </p:sp>
      </p:grpSp>
      <p:grpSp>
        <p:nvGrpSpPr>
          <p:cNvPr name="Group 14" id="14"/>
          <p:cNvGrpSpPr/>
          <p:nvPr/>
        </p:nvGrpSpPr>
        <p:grpSpPr>
          <a:xfrm rot="0">
            <a:off x="418468" y="1736653"/>
            <a:ext cx="180702" cy="1247627"/>
            <a:chOff x="0" y="0"/>
            <a:chExt cx="47592" cy="328593"/>
          </a:xfrm>
        </p:grpSpPr>
        <p:sp>
          <p:nvSpPr>
            <p:cNvPr name="Freeform 15" id="15"/>
            <p:cNvSpPr/>
            <p:nvPr/>
          </p:nvSpPr>
          <p:spPr>
            <a:xfrm flipH="false" flipV="false" rot="0">
              <a:off x="0" y="0"/>
              <a:ext cx="47592" cy="328593"/>
            </a:xfrm>
            <a:custGeom>
              <a:avLst/>
              <a:gdLst/>
              <a:ahLst/>
              <a:cxnLst/>
              <a:rect r="r" b="b" t="t" l="l"/>
              <a:pathLst>
                <a:path h="328593" w="47592">
                  <a:moveTo>
                    <a:pt x="0" y="0"/>
                  </a:moveTo>
                  <a:lnTo>
                    <a:pt x="47592" y="0"/>
                  </a:lnTo>
                  <a:lnTo>
                    <a:pt x="47592" y="328593"/>
                  </a:lnTo>
                  <a:lnTo>
                    <a:pt x="0" y="328593"/>
                  </a:lnTo>
                  <a:close/>
                </a:path>
              </a:pathLst>
            </a:custGeom>
            <a:solidFill>
              <a:srgbClr val="FAB333"/>
            </a:solidFill>
          </p:spPr>
        </p:sp>
        <p:sp>
          <p:nvSpPr>
            <p:cNvPr name="TextBox 16" id="16"/>
            <p:cNvSpPr txBox="true"/>
            <p:nvPr/>
          </p:nvSpPr>
          <p:spPr>
            <a:xfrm>
              <a:off x="0" y="-28575"/>
              <a:ext cx="47592" cy="357168"/>
            </a:xfrm>
            <a:prstGeom prst="rect">
              <a:avLst/>
            </a:prstGeom>
          </p:spPr>
          <p:txBody>
            <a:bodyPr anchor="ctr" rtlCol="false" tIns="50800" lIns="50800" bIns="50800" rIns="50800"/>
            <a:lstStyle/>
            <a:p>
              <a:pPr algn="ctr">
                <a:lnSpc>
                  <a:spcPts val="2969"/>
                </a:lnSpc>
              </a:pPr>
            </a:p>
          </p:txBody>
        </p:sp>
      </p:grpSp>
      <p:grpSp>
        <p:nvGrpSpPr>
          <p:cNvPr name="Group 17" id="17"/>
          <p:cNvGrpSpPr/>
          <p:nvPr/>
        </p:nvGrpSpPr>
        <p:grpSpPr>
          <a:xfrm rot="0">
            <a:off x="6776104" y="941328"/>
            <a:ext cx="1662049" cy="1934021"/>
            <a:chOff x="0" y="0"/>
            <a:chExt cx="698500" cy="812800"/>
          </a:xfrm>
        </p:grpSpPr>
        <p:sp>
          <p:nvSpPr>
            <p:cNvPr name="Freeform 18" id="1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AB333"/>
            </a:solidFill>
            <a:ln w="95250" cap="sq">
              <a:solidFill>
                <a:srgbClr val="FFFEFD"/>
              </a:solidFill>
              <a:prstDash val="solid"/>
              <a:miter/>
            </a:ln>
          </p:spPr>
        </p:sp>
        <p:sp>
          <p:nvSpPr>
            <p:cNvPr name="TextBox 19" id="19"/>
            <p:cNvSpPr txBox="true"/>
            <p:nvPr/>
          </p:nvSpPr>
          <p:spPr>
            <a:xfrm>
              <a:off x="0" y="111125"/>
              <a:ext cx="698500" cy="561975"/>
            </a:xfrm>
            <a:prstGeom prst="rect">
              <a:avLst/>
            </a:prstGeom>
          </p:spPr>
          <p:txBody>
            <a:bodyPr anchor="ctr" rtlCol="false" tIns="50800" lIns="50800" bIns="50800" rIns="50800"/>
            <a:lstStyle/>
            <a:p>
              <a:pPr algn="ctr">
                <a:lnSpc>
                  <a:spcPts val="2969"/>
                </a:lnSpc>
              </a:pPr>
            </a:p>
          </p:txBody>
        </p:sp>
      </p:grpSp>
      <p:sp>
        <p:nvSpPr>
          <p:cNvPr name="Freeform 20" id="20"/>
          <p:cNvSpPr/>
          <p:nvPr/>
        </p:nvSpPr>
        <p:spPr>
          <a:xfrm flipH="false" flipV="false" rot="0">
            <a:off x="7255719" y="1625908"/>
            <a:ext cx="702818" cy="657135"/>
          </a:xfrm>
          <a:custGeom>
            <a:avLst/>
            <a:gdLst/>
            <a:ahLst/>
            <a:cxnLst/>
            <a:rect r="r" b="b" t="t" l="l"/>
            <a:pathLst>
              <a:path h="657135" w="702818">
                <a:moveTo>
                  <a:pt x="0" y="0"/>
                </a:moveTo>
                <a:lnTo>
                  <a:pt x="702818" y="0"/>
                </a:lnTo>
                <a:lnTo>
                  <a:pt x="702818" y="657135"/>
                </a:lnTo>
                <a:lnTo>
                  <a:pt x="0" y="65713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2556798" y="3761442"/>
            <a:ext cx="11762709" cy="5653967"/>
          </a:xfrm>
          <a:custGeom>
            <a:avLst/>
            <a:gdLst/>
            <a:ahLst/>
            <a:cxnLst/>
            <a:rect r="r" b="b" t="t" l="l"/>
            <a:pathLst>
              <a:path h="5653967" w="11762709">
                <a:moveTo>
                  <a:pt x="0" y="0"/>
                </a:moveTo>
                <a:lnTo>
                  <a:pt x="11762710" y="0"/>
                </a:lnTo>
                <a:lnTo>
                  <a:pt x="11762710" y="5653967"/>
                </a:lnTo>
                <a:lnTo>
                  <a:pt x="0" y="5653967"/>
                </a:lnTo>
                <a:lnTo>
                  <a:pt x="0" y="0"/>
                </a:lnTo>
                <a:close/>
              </a:path>
            </a:pathLst>
          </a:custGeom>
          <a:blipFill>
            <a:blip r:embed="rId16"/>
            <a:stretch>
              <a:fillRect l="0" t="0" r="0" b="0"/>
            </a:stretch>
          </a:blipFill>
        </p:spPr>
      </p:sp>
      <p:sp>
        <p:nvSpPr>
          <p:cNvPr name="TextBox 22" id="22"/>
          <p:cNvSpPr txBox="true"/>
          <p:nvPr/>
        </p:nvSpPr>
        <p:spPr>
          <a:xfrm rot="0">
            <a:off x="1129407" y="1756038"/>
            <a:ext cx="5346889" cy="349250"/>
          </a:xfrm>
          <a:prstGeom prst="rect">
            <a:avLst/>
          </a:prstGeom>
        </p:spPr>
        <p:txBody>
          <a:bodyPr anchor="t" rtlCol="false" tIns="0" lIns="0" bIns="0" rIns="0">
            <a:spAutoFit/>
          </a:bodyPr>
          <a:lstStyle/>
          <a:p>
            <a:pPr algn="l">
              <a:lnSpc>
                <a:spcPts val="2800"/>
              </a:lnSpc>
            </a:pPr>
            <a:r>
              <a:rPr lang="en-US" sz="2000" spc="10">
                <a:solidFill>
                  <a:srgbClr val="000000"/>
                </a:solidFill>
                <a:latin typeface="Inter Bold"/>
                <a:ea typeface="Inter Bold"/>
                <a:cs typeface="Inter Bold"/>
                <a:sym typeface="Inter Bold"/>
              </a:rPr>
              <a:t>Feature Information</a:t>
            </a:r>
          </a:p>
        </p:txBody>
      </p:sp>
      <p:sp>
        <p:nvSpPr>
          <p:cNvPr name="TextBox 23" id="23"/>
          <p:cNvSpPr txBox="true"/>
          <p:nvPr/>
        </p:nvSpPr>
        <p:spPr>
          <a:xfrm rot="0">
            <a:off x="1129407" y="2220981"/>
            <a:ext cx="5346840" cy="1270635"/>
          </a:xfrm>
          <a:prstGeom prst="rect">
            <a:avLst/>
          </a:prstGeom>
        </p:spPr>
        <p:txBody>
          <a:bodyPr anchor="t" rtlCol="false" tIns="0" lIns="0" bIns="0" rIns="0">
            <a:spAutoFit/>
          </a:bodyPr>
          <a:lstStyle/>
          <a:p>
            <a:pPr algn="l">
              <a:lnSpc>
                <a:spcPts val="2099"/>
              </a:lnSpc>
            </a:pPr>
            <a:r>
              <a:rPr lang="en-US" sz="1399">
                <a:solidFill>
                  <a:srgbClr val="545454"/>
                </a:solidFill>
                <a:latin typeface="Inter"/>
                <a:ea typeface="Inter"/>
                <a:cs typeface="Inter"/>
                <a:sym typeface="Inter"/>
              </a:rPr>
              <a:t>There are 7,813 rows and 11 columns, each with specific descriptions as outlined below.</a:t>
            </a:r>
          </a:p>
          <a:p>
            <a:pPr algn="l">
              <a:lnSpc>
                <a:spcPts val="2099"/>
              </a:lnSpc>
            </a:pPr>
          </a:p>
          <a:p>
            <a:pPr algn="l">
              <a:lnSpc>
                <a:spcPts val="2099"/>
              </a:lnSpc>
            </a:pPr>
          </a:p>
          <a:p>
            <a:pPr algn="l">
              <a:lnSpc>
                <a:spcPts val="209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5919927" y="7741110"/>
            <a:ext cx="4107646" cy="3619863"/>
          </a:xfrm>
          <a:custGeom>
            <a:avLst/>
            <a:gdLst/>
            <a:ahLst/>
            <a:cxnLst/>
            <a:rect r="r" b="b" t="t" l="l"/>
            <a:pathLst>
              <a:path h="3619863" w="4107646">
                <a:moveTo>
                  <a:pt x="0" y="0"/>
                </a:moveTo>
                <a:lnTo>
                  <a:pt x="4107645" y="0"/>
                </a:lnTo>
                <a:lnTo>
                  <a:pt x="4107645" y="3619863"/>
                </a:lnTo>
                <a:lnTo>
                  <a:pt x="0" y="3619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19927" y="8378712"/>
            <a:ext cx="2033730" cy="1759177"/>
          </a:xfrm>
          <a:custGeom>
            <a:avLst/>
            <a:gdLst/>
            <a:ahLst/>
            <a:cxnLst/>
            <a:rect r="r" b="b" t="t" l="l"/>
            <a:pathLst>
              <a:path h="1759177" w="2033730">
                <a:moveTo>
                  <a:pt x="0" y="0"/>
                </a:moveTo>
                <a:lnTo>
                  <a:pt x="2033730" y="0"/>
                </a:lnTo>
                <a:lnTo>
                  <a:pt x="2033730" y="1759176"/>
                </a:lnTo>
                <a:lnTo>
                  <a:pt x="0" y="17591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71492" y="9551042"/>
            <a:ext cx="1374818" cy="1000180"/>
          </a:xfrm>
          <a:custGeom>
            <a:avLst/>
            <a:gdLst/>
            <a:ahLst/>
            <a:cxnLst/>
            <a:rect r="r" b="b" t="t" l="l"/>
            <a:pathLst>
              <a:path h="1000180" w="1374818">
                <a:moveTo>
                  <a:pt x="0" y="0"/>
                </a:moveTo>
                <a:lnTo>
                  <a:pt x="1374818" y="0"/>
                </a:lnTo>
                <a:lnTo>
                  <a:pt x="1374818" y="1000180"/>
                </a:lnTo>
                <a:lnTo>
                  <a:pt x="0" y="10001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6959729">
            <a:off x="17606998" y="-451906"/>
            <a:ext cx="1283418" cy="1743183"/>
          </a:xfrm>
          <a:custGeom>
            <a:avLst/>
            <a:gdLst/>
            <a:ahLst/>
            <a:cxnLst/>
            <a:rect r="r" b="b" t="t" l="l"/>
            <a:pathLst>
              <a:path h="1743183" w="1283418">
                <a:moveTo>
                  <a:pt x="0" y="0"/>
                </a:moveTo>
                <a:lnTo>
                  <a:pt x="1283419" y="0"/>
                </a:lnTo>
                <a:lnTo>
                  <a:pt x="1283419" y="1743183"/>
                </a:lnTo>
                <a:lnTo>
                  <a:pt x="0" y="17431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72621" y="-539120"/>
            <a:ext cx="1283418" cy="1743183"/>
          </a:xfrm>
          <a:custGeom>
            <a:avLst/>
            <a:gdLst/>
            <a:ahLst/>
            <a:cxnLst/>
            <a:rect r="r" b="b" t="t" l="l"/>
            <a:pathLst>
              <a:path h="1743183" w="1283418">
                <a:moveTo>
                  <a:pt x="0" y="0"/>
                </a:moveTo>
                <a:lnTo>
                  <a:pt x="1283418" y="0"/>
                </a:lnTo>
                <a:lnTo>
                  <a:pt x="1283418" y="1743183"/>
                </a:lnTo>
                <a:lnTo>
                  <a:pt x="0" y="17431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7484768" y="9415409"/>
            <a:ext cx="1283418" cy="1743183"/>
          </a:xfrm>
          <a:custGeom>
            <a:avLst/>
            <a:gdLst/>
            <a:ahLst/>
            <a:cxnLst/>
            <a:rect r="r" b="b" t="t" l="l"/>
            <a:pathLst>
              <a:path h="1743183" w="1283418">
                <a:moveTo>
                  <a:pt x="0" y="0"/>
                </a:moveTo>
                <a:lnTo>
                  <a:pt x="1283419" y="0"/>
                </a:lnTo>
                <a:lnTo>
                  <a:pt x="1283419" y="1743182"/>
                </a:lnTo>
                <a:lnTo>
                  <a:pt x="0" y="17431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7363517" y="267899"/>
            <a:ext cx="610232" cy="369953"/>
          </a:xfrm>
          <a:custGeom>
            <a:avLst/>
            <a:gdLst/>
            <a:ahLst/>
            <a:cxnLst/>
            <a:rect r="r" b="b" t="t" l="l"/>
            <a:pathLst>
              <a:path h="369953" w="610232">
                <a:moveTo>
                  <a:pt x="0" y="0"/>
                </a:moveTo>
                <a:lnTo>
                  <a:pt x="610232" y="0"/>
                </a:lnTo>
                <a:lnTo>
                  <a:pt x="610232" y="369953"/>
                </a:lnTo>
                <a:lnTo>
                  <a:pt x="0" y="3699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18468" y="9617213"/>
            <a:ext cx="610232" cy="369953"/>
          </a:xfrm>
          <a:custGeom>
            <a:avLst/>
            <a:gdLst/>
            <a:ahLst/>
            <a:cxnLst/>
            <a:rect r="r" b="b" t="t" l="l"/>
            <a:pathLst>
              <a:path h="369953" w="610232">
                <a:moveTo>
                  <a:pt x="0" y="0"/>
                </a:moveTo>
                <a:lnTo>
                  <a:pt x="610232" y="0"/>
                </a:lnTo>
                <a:lnTo>
                  <a:pt x="610232" y="369953"/>
                </a:lnTo>
                <a:lnTo>
                  <a:pt x="0" y="3699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910797" y="2595210"/>
            <a:ext cx="6870144" cy="5564685"/>
          </a:xfrm>
          <a:custGeom>
            <a:avLst/>
            <a:gdLst/>
            <a:ahLst/>
            <a:cxnLst/>
            <a:rect r="r" b="b" t="t" l="l"/>
            <a:pathLst>
              <a:path h="5564685" w="6870144">
                <a:moveTo>
                  <a:pt x="0" y="0"/>
                </a:moveTo>
                <a:lnTo>
                  <a:pt x="6870144" y="0"/>
                </a:lnTo>
                <a:lnTo>
                  <a:pt x="6870144" y="5564685"/>
                </a:lnTo>
                <a:lnTo>
                  <a:pt x="0" y="5564685"/>
                </a:lnTo>
                <a:lnTo>
                  <a:pt x="0" y="0"/>
                </a:lnTo>
                <a:close/>
              </a:path>
            </a:pathLst>
          </a:custGeom>
          <a:blipFill>
            <a:blip r:embed="rId14"/>
            <a:stretch>
              <a:fillRect l="0" t="0" r="0" b="0"/>
            </a:stretch>
          </a:blipFill>
        </p:spPr>
      </p:sp>
      <p:sp>
        <p:nvSpPr>
          <p:cNvPr name="TextBox 11" id="11"/>
          <p:cNvSpPr txBox="true"/>
          <p:nvPr/>
        </p:nvSpPr>
        <p:spPr>
          <a:xfrm rot="0">
            <a:off x="4534340" y="1017528"/>
            <a:ext cx="9219319" cy="866775"/>
          </a:xfrm>
          <a:prstGeom prst="rect">
            <a:avLst/>
          </a:prstGeom>
        </p:spPr>
        <p:txBody>
          <a:bodyPr anchor="t" rtlCol="false" tIns="0" lIns="0" bIns="0" rIns="0">
            <a:spAutoFit/>
          </a:bodyPr>
          <a:lstStyle/>
          <a:p>
            <a:pPr algn="l" marL="0" indent="0" lvl="0">
              <a:lnSpc>
                <a:spcPts val="6802"/>
              </a:lnSpc>
              <a:spcBef>
                <a:spcPct val="0"/>
              </a:spcBef>
            </a:pPr>
            <a:r>
              <a:rPr lang="en-US" sz="5668">
                <a:solidFill>
                  <a:srgbClr val="000000"/>
                </a:solidFill>
                <a:latin typeface="Barlow Bold"/>
                <a:ea typeface="Barlow Bold"/>
                <a:cs typeface="Barlow Bold"/>
                <a:sym typeface="Barlow Bold"/>
              </a:rPr>
              <a:t>DATA UNDERSTANDING</a:t>
            </a:r>
          </a:p>
        </p:txBody>
      </p:sp>
      <p:grpSp>
        <p:nvGrpSpPr>
          <p:cNvPr name="Group 12" id="12"/>
          <p:cNvGrpSpPr/>
          <p:nvPr/>
        </p:nvGrpSpPr>
        <p:grpSpPr>
          <a:xfrm rot="-10800000">
            <a:off x="10203674" y="2595210"/>
            <a:ext cx="7281095" cy="4560076"/>
            <a:chOff x="0" y="0"/>
            <a:chExt cx="5486290" cy="3436008"/>
          </a:xfrm>
        </p:grpSpPr>
        <p:sp>
          <p:nvSpPr>
            <p:cNvPr name="Freeform 13" id="13"/>
            <p:cNvSpPr/>
            <p:nvPr/>
          </p:nvSpPr>
          <p:spPr>
            <a:xfrm flipH="false" flipV="false" rot="0">
              <a:off x="0" y="0"/>
              <a:ext cx="5486081" cy="3436008"/>
            </a:xfrm>
            <a:custGeom>
              <a:avLst/>
              <a:gdLst/>
              <a:ahLst/>
              <a:cxnLst/>
              <a:rect r="r" b="b" t="t" l="l"/>
              <a:pathLst>
                <a:path h="3436008" w="5486081">
                  <a:moveTo>
                    <a:pt x="5277774" y="0"/>
                  </a:moveTo>
                  <a:lnTo>
                    <a:pt x="5316" y="0"/>
                  </a:lnTo>
                  <a:cubicBezTo>
                    <a:pt x="2380" y="0"/>
                    <a:pt x="0" y="2380"/>
                    <a:pt x="0" y="5316"/>
                  </a:cubicBezTo>
                  <a:lnTo>
                    <a:pt x="0" y="3430692"/>
                  </a:lnTo>
                  <a:cubicBezTo>
                    <a:pt x="0" y="3433628"/>
                    <a:pt x="2380" y="3436008"/>
                    <a:pt x="5316" y="3436008"/>
                  </a:cubicBezTo>
                  <a:lnTo>
                    <a:pt x="5277774" y="3436008"/>
                  </a:lnTo>
                  <a:cubicBezTo>
                    <a:pt x="5280806" y="3436008"/>
                    <a:pt x="5283359" y="3433740"/>
                    <a:pt x="5283715" y="3430729"/>
                  </a:cubicBezTo>
                  <a:lnTo>
                    <a:pt x="5485666" y="1723284"/>
                  </a:lnTo>
                  <a:cubicBezTo>
                    <a:pt x="5486081" y="1719776"/>
                    <a:pt x="5486081" y="1716232"/>
                    <a:pt x="5485666" y="1712724"/>
                  </a:cubicBezTo>
                  <a:lnTo>
                    <a:pt x="5283715" y="5280"/>
                  </a:lnTo>
                  <a:cubicBezTo>
                    <a:pt x="5283359" y="2269"/>
                    <a:pt x="5280806" y="0"/>
                    <a:pt x="5277774" y="0"/>
                  </a:cubicBezTo>
                  <a:close/>
                </a:path>
              </a:pathLst>
            </a:custGeom>
            <a:solidFill>
              <a:srgbClr val="000000">
                <a:alpha val="0"/>
              </a:srgbClr>
            </a:solidFill>
            <a:ln w="76200" cap="sq">
              <a:solidFill>
                <a:srgbClr val="03B198"/>
              </a:solidFill>
              <a:prstDash val="solid"/>
              <a:miter/>
            </a:ln>
          </p:spPr>
        </p:sp>
        <p:sp>
          <p:nvSpPr>
            <p:cNvPr name="TextBox 14" id="14"/>
            <p:cNvSpPr txBox="true"/>
            <p:nvPr/>
          </p:nvSpPr>
          <p:spPr>
            <a:xfrm>
              <a:off x="0" y="-28575"/>
              <a:ext cx="5371990" cy="3464583"/>
            </a:xfrm>
            <a:prstGeom prst="rect">
              <a:avLst/>
            </a:prstGeom>
          </p:spPr>
          <p:txBody>
            <a:bodyPr anchor="ctr" rtlCol="false" tIns="50800" lIns="50800" bIns="50800" rIns="50800"/>
            <a:lstStyle/>
            <a:p>
              <a:pPr algn="ctr">
                <a:lnSpc>
                  <a:spcPts val="2969"/>
                </a:lnSpc>
              </a:pPr>
            </a:p>
          </p:txBody>
        </p:sp>
      </p:grpSp>
      <p:grpSp>
        <p:nvGrpSpPr>
          <p:cNvPr name="Group 15" id="15"/>
          <p:cNvGrpSpPr/>
          <p:nvPr/>
        </p:nvGrpSpPr>
        <p:grpSpPr>
          <a:xfrm rot="0">
            <a:off x="9521345" y="3010509"/>
            <a:ext cx="1662049" cy="1934021"/>
            <a:chOff x="0" y="0"/>
            <a:chExt cx="698500" cy="812800"/>
          </a:xfrm>
        </p:grpSpPr>
        <p:sp>
          <p:nvSpPr>
            <p:cNvPr name="Freeform 16" id="1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3B198"/>
            </a:solidFill>
            <a:ln w="95250" cap="sq">
              <a:solidFill>
                <a:srgbClr val="FFFEFD"/>
              </a:solidFill>
              <a:prstDash val="solid"/>
              <a:miter/>
            </a:ln>
          </p:spPr>
        </p:sp>
        <p:sp>
          <p:nvSpPr>
            <p:cNvPr name="TextBox 17" id="17"/>
            <p:cNvSpPr txBox="true"/>
            <p:nvPr/>
          </p:nvSpPr>
          <p:spPr>
            <a:xfrm>
              <a:off x="0" y="111125"/>
              <a:ext cx="698500" cy="561975"/>
            </a:xfrm>
            <a:prstGeom prst="rect">
              <a:avLst/>
            </a:prstGeom>
          </p:spPr>
          <p:txBody>
            <a:bodyPr anchor="ctr" rtlCol="false" tIns="50800" lIns="50800" bIns="50800" rIns="50800"/>
            <a:lstStyle/>
            <a:p>
              <a:pPr algn="ctr">
                <a:lnSpc>
                  <a:spcPts val="2969"/>
                </a:lnSpc>
              </a:pPr>
            </a:p>
          </p:txBody>
        </p:sp>
      </p:grpSp>
      <p:sp>
        <p:nvSpPr>
          <p:cNvPr name="TextBox 18" id="18"/>
          <p:cNvSpPr txBox="true"/>
          <p:nvPr/>
        </p:nvSpPr>
        <p:spPr>
          <a:xfrm rot="0">
            <a:off x="11366586" y="2812072"/>
            <a:ext cx="5346889" cy="349250"/>
          </a:xfrm>
          <a:prstGeom prst="rect">
            <a:avLst/>
          </a:prstGeom>
        </p:spPr>
        <p:txBody>
          <a:bodyPr anchor="t" rtlCol="false" tIns="0" lIns="0" bIns="0" rIns="0">
            <a:spAutoFit/>
          </a:bodyPr>
          <a:lstStyle/>
          <a:p>
            <a:pPr algn="r">
              <a:lnSpc>
                <a:spcPts val="2800"/>
              </a:lnSpc>
            </a:pPr>
            <a:r>
              <a:rPr lang="en-US" sz="2000" spc="10">
                <a:solidFill>
                  <a:srgbClr val="000000"/>
                </a:solidFill>
                <a:latin typeface="Inter Bold"/>
                <a:ea typeface="Inter Bold"/>
                <a:cs typeface="Inter Bold"/>
                <a:sym typeface="Inter Bold"/>
              </a:rPr>
              <a:t>Correlations</a:t>
            </a:r>
          </a:p>
        </p:txBody>
      </p:sp>
      <p:sp>
        <p:nvSpPr>
          <p:cNvPr name="TextBox 19" id="19"/>
          <p:cNvSpPr txBox="true"/>
          <p:nvPr/>
        </p:nvSpPr>
        <p:spPr>
          <a:xfrm rot="0">
            <a:off x="11589952" y="3562811"/>
            <a:ext cx="5346840" cy="3328035"/>
          </a:xfrm>
          <a:prstGeom prst="rect">
            <a:avLst/>
          </a:prstGeom>
        </p:spPr>
        <p:txBody>
          <a:bodyPr anchor="t" rtlCol="false" tIns="0" lIns="0" bIns="0" rIns="0">
            <a:spAutoFit/>
          </a:bodyPr>
          <a:lstStyle/>
          <a:p>
            <a:pPr algn="r" marL="302259" indent="-151129" lvl="1">
              <a:lnSpc>
                <a:spcPts val="2099"/>
              </a:lnSpc>
              <a:buFont typeface="Arial"/>
              <a:buChar char="•"/>
            </a:pPr>
            <a:r>
              <a:rPr lang="en-US" sz="1399">
                <a:solidFill>
                  <a:srgbClr val="545454"/>
                </a:solidFill>
                <a:latin typeface="Inter"/>
                <a:ea typeface="Inter"/>
                <a:cs typeface="Inter"/>
                <a:sym typeface="Inter"/>
              </a:rPr>
              <a:t>Age and Balance (0.1).</a:t>
            </a:r>
          </a:p>
          <a:p>
            <a:pPr algn="r" marL="302259" indent="-151129" lvl="1">
              <a:lnSpc>
                <a:spcPts val="2099"/>
              </a:lnSpc>
              <a:buFont typeface="Arial"/>
              <a:buChar char="•"/>
            </a:pPr>
            <a:r>
              <a:rPr lang="en-US" sz="1399">
                <a:solidFill>
                  <a:srgbClr val="545454"/>
                </a:solidFill>
                <a:latin typeface="Inter"/>
                <a:ea typeface="Inter"/>
                <a:cs typeface="Inter"/>
                <a:sym typeface="Inter"/>
              </a:rPr>
              <a:t>Balance and Deposit Binary (0.17).</a:t>
            </a:r>
          </a:p>
          <a:p>
            <a:pPr algn="r" marL="302259" indent="-151129" lvl="1">
              <a:lnSpc>
                <a:spcPts val="2099"/>
              </a:lnSpc>
              <a:buFont typeface="Arial"/>
              <a:buChar char="•"/>
            </a:pPr>
            <a:r>
              <a:rPr lang="en-US" sz="1399">
                <a:solidFill>
                  <a:srgbClr val="545454"/>
                </a:solidFill>
                <a:latin typeface="Inter"/>
                <a:ea typeface="Inter"/>
                <a:cs typeface="Inter"/>
                <a:sym typeface="Inter"/>
              </a:rPr>
              <a:t>Campaign and Deposit Binary (-0.12).</a:t>
            </a:r>
          </a:p>
          <a:p>
            <a:pPr algn="r" marL="302259" indent="-151129" lvl="1">
              <a:lnSpc>
                <a:spcPts val="2099"/>
              </a:lnSpc>
              <a:buFont typeface="Arial"/>
              <a:buChar char="•"/>
            </a:pPr>
            <a:r>
              <a:rPr lang="en-US" sz="1399">
                <a:solidFill>
                  <a:srgbClr val="545454"/>
                </a:solidFill>
                <a:latin typeface="Inter"/>
                <a:ea typeface="Inter"/>
                <a:cs typeface="Inter"/>
                <a:sym typeface="Inter"/>
              </a:rPr>
              <a:t>Pdays and Deposit Binary (0.22)</a:t>
            </a:r>
          </a:p>
          <a:p>
            <a:pPr algn="r" marL="302259" indent="-151129" lvl="1">
              <a:lnSpc>
                <a:spcPts val="2099"/>
              </a:lnSpc>
              <a:buFont typeface="Arial"/>
              <a:buChar char="•"/>
            </a:pPr>
            <a:r>
              <a:rPr lang="en-US" sz="1399">
                <a:solidFill>
                  <a:srgbClr val="545454"/>
                </a:solidFill>
                <a:latin typeface="Inter"/>
                <a:ea typeface="Inter"/>
                <a:cs typeface="Inter"/>
                <a:sym typeface="Inter"/>
              </a:rPr>
              <a:t>Pdays and Campaign (-0.12).</a:t>
            </a:r>
          </a:p>
          <a:p>
            <a:pPr algn="l">
              <a:lnSpc>
                <a:spcPts val="2099"/>
              </a:lnSpc>
            </a:pPr>
          </a:p>
          <a:p>
            <a:pPr algn="l">
              <a:lnSpc>
                <a:spcPts val="2099"/>
              </a:lnSpc>
            </a:pPr>
          </a:p>
          <a:p>
            <a:pPr algn="just">
              <a:lnSpc>
                <a:spcPts val="2099"/>
              </a:lnSpc>
            </a:pPr>
            <a:r>
              <a:rPr lang="en-US" sz="1399">
                <a:solidFill>
                  <a:srgbClr val="545454"/>
                </a:solidFill>
                <a:latin typeface="Inter"/>
                <a:ea typeface="Inter"/>
                <a:cs typeface="Inter"/>
                <a:sym typeface="Inter"/>
              </a:rPr>
              <a:t>Age correlates weakly positively with balance, balance weakly positively affects deposit likelihood, campaigns show a negative correlation with deposit likelihood, and longer gaps between contacts positively influence deposit probability but decrease campaign intensity.</a:t>
            </a:r>
          </a:p>
          <a:p>
            <a:pPr algn="just">
              <a:lnSpc>
                <a:spcPts val="2099"/>
              </a:lnSpc>
            </a:pPr>
          </a:p>
        </p:txBody>
      </p:sp>
      <p:sp>
        <p:nvSpPr>
          <p:cNvPr name="Freeform 20" id="20"/>
          <p:cNvSpPr/>
          <p:nvPr/>
        </p:nvSpPr>
        <p:spPr>
          <a:xfrm flipH="false" flipV="false" rot="0">
            <a:off x="9982795" y="3600911"/>
            <a:ext cx="762752" cy="753218"/>
          </a:xfrm>
          <a:custGeom>
            <a:avLst/>
            <a:gdLst/>
            <a:ahLst/>
            <a:cxnLst/>
            <a:rect r="r" b="b" t="t" l="l"/>
            <a:pathLst>
              <a:path h="753218" w="762752">
                <a:moveTo>
                  <a:pt x="0" y="0"/>
                </a:moveTo>
                <a:lnTo>
                  <a:pt x="762752" y="0"/>
                </a:lnTo>
                <a:lnTo>
                  <a:pt x="762752" y="753218"/>
                </a:lnTo>
                <a:lnTo>
                  <a:pt x="0" y="75321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5919927" y="7741110"/>
            <a:ext cx="4107646" cy="3619863"/>
          </a:xfrm>
          <a:custGeom>
            <a:avLst/>
            <a:gdLst/>
            <a:ahLst/>
            <a:cxnLst/>
            <a:rect r="r" b="b" t="t" l="l"/>
            <a:pathLst>
              <a:path h="3619863" w="4107646">
                <a:moveTo>
                  <a:pt x="0" y="0"/>
                </a:moveTo>
                <a:lnTo>
                  <a:pt x="4107645" y="0"/>
                </a:lnTo>
                <a:lnTo>
                  <a:pt x="4107645" y="3619863"/>
                </a:lnTo>
                <a:lnTo>
                  <a:pt x="0" y="3619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19927" y="8378712"/>
            <a:ext cx="2033730" cy="1759177"/>
          </a:xfrm>
          <a:custGeom>
            <a:avLst/>
            <a:gdLst/>
            <a:ahLst/>
            <a:cxnLst/>
            <a:rect r="r" b="b" t="t" l="l"/>
            <a:pathLst>
              <a:path h="1759177" w="2033730">
                <a:moveTo>
                  <a:pt x="0" y="0"/>
                </a:moveTo>
                <a:lnTo>
                  <a:pt x="2033730" y="0"/>
                </a:lnTo>
                <a:lnTo>
                  <a:pt x="2033730" y="1759176"/>
                </a:lnTo>
                <a:lnTo>
                  <a:pt x="0" y="17591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71492" y="9551042"/>
            <a:ext cx="1374818" cy="1000180"/>
          </a:xfrm>
          <a:custGeom>
            <a:avLst/>
            <a:gdLst/>
            <a:ahLst/>
            <a:cxnLst/>
            <a:rect r="r" b="b" t="t" l="l"/>
            <a:pathLst>
              <a:path h="1000180" w="1374818">
                <a:moveTo>
                  <a:pt x="0" y="0"/>
                </a:moveTo>
                <a:lnTo>
                  <a:pt x="1374818" y="0"/>
                </a:lnTo>
                <a:lnTo>
                  <a:pt x="1374818" y="1000180"/>
                </a:lnTo>
                <a:lnTo>
                  <a:pt x="0" y="10001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6959729">
            <a:off x="17606998" y="-451906"/>
            <a:ext cx="1283418" cy="1743183"/>
          </a:xfrm>
          <a:custGeom>
            <a:avLst/>
            <a:gdLst/>
            <a:ahLst/>
            <a:cxnLst/>
            <a:rect r="r" b="b" t="t" l="l"/>
            <a:pathLst>
              <a:path h="1743183" w="1283418">
                <a:moveTo>
                  <a:pt x="0" y="0"/>
                </a:moveTo>
                <a:lnTo>
                  <a:pt x="1283419" y="0"/>
                </a:lnTo>
                <a:lnTo>
                  <a:pt x="1283419" y="1743183"/>
                </a:lnTo>
                <a:lnTo>
                  <a:pt x="0" y="17431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72621" y="-539120"/>
            <a:ext cx="1283418" cy="1743183"/>
          </a:xfrm>
          <a:custGeom>
            <a:avLst/>
            <a:gdLst/>
            <a:ahLst/>
            <a:cxnLst/>
            <a:rect r="r" b="b" t="t" l="l"/>
            <a:pathLst>
              <a:path h="1743183" w="1283418">
                <a:moveTo>
                  <a:pt x="0" y="0"/>
                </a:moveTo>
                <a:lnTo>
                  <a:pt x="1283418" y="0"/>
                </a:lnTo>
                <a:lnTo>
                  <a:pt x="1283418" y="1743183"/>
                </a:lnTo>
                <a:lnTo>
                  <a:pt x="0" y="17431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7484768" y="9415409"/>
            <a:ext cx="1283418" cy="1743183"/>
          </a:xfrm>
          <a:custGeom>
            <a:avLst/>
            <a:gdLst/>
            <a:ahLst/>
            <a:cxnLst/>
            <a:rect r="r" b="b" t="t" l="l"/>
            <a:pathLst>
              <a:path h="1743183" w="1283418">
                <a:moveTo>
                  <a:pt x="0" y="0"/>
                </a:moveTo>
                <a:lnTo>
                  <a:pt x="1283419" y="0"/>
                </a:lnTo>
                <a:lnTo>
                  <a:pt x="1283419" y="1743182"/>
                </a:lnTo>
                <a:lnTo>
                  <a:pt x="0" y="17431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7363517" y="267899"/>
            <a:ext cx="610232" cy="369953"/>
          </a:xfrm>
          <a:custGeom>
            <a:avLst/>
            <a:gdLst/>
            <a:ahLst/>
            <a:cxnLst/>
            <a:rect r="r" b="b" t="t" l="l"/>
            <a:pathLst>
              <a:path h="369953" w="610232">
                <a:moveTo>
                  <a:pt x="0" y="0"/>
                </a:moveTo>
                <a:lnTo>
                  <a:pt x="610232" y="0"/>
                </a:lnTo>
                <a:lnTo>
                  <a:pt x="610232" y="369953"/>
                </a:lnTo>
                <a:lnTo>
                  <a:pt x="0" y="3699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18468" y="9617213"/>
            <a:ext cx="610232" cy="369953"/>
          </a:xfrm>
          <a:custGeom>
            <a:avLst/>
            <a:gdLst/>
            <a:ahLst/>
            <a:cxnLst/>
            <a:rect r="r" b="b" t="t" l="l"/>
            <a:pathLst>
              <a:path h="369953" w="610232">
                <a:moveTo>
                  <a:pt x="0" y="0"/>
                </a:moveTo>
                <a:lnTo>
                  <a:pt x="610232" y="0"/>
                </a:lnTo>
                <a:lnTo>
                  <a:pt x="610232" y="369953"/>
                </a:lnTo>
                <a:lnTo>
                  <a:pt x="0" y="3699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7833546" y="3245158"/>
            <a:ext cx="702818" cy="657135"/>
          </a:xfrm>
          <a:custGeom>
            <a:avLst/>
            <a:gdLst/>
            <a:ahLst/>
            <a:cxnLst/>
            <a:rect r="r" b="b" t="t" l="l"/>
            <a:pathLst>
              <a:path h="657135" w="702818">
                <a:moveTo>
                  <a:pt x="0" y="0"/>
                </a:moveTo>
                <a:lnTo>
                  <a:pt x="702818" y="0"/>
                </a:lnTo>
                <a:lnTo>
                  <a:pt x="702818" y="657135"/>
                </a:lnTo>
                <a:lnTo>
                  <a:pt x="0" y="65713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723584" y="1378491"/>
            <a:ext cx="12076659" cy="7210772"/>
          </a:xfrm>
          <a:custGeom>
            <a:avLst/>
            <a:gdLst/>
            <a:ahLst/>
            <a:cxnLst/>
            <a:rect r="r" b="b" t="t" l="l"/>
            <a:pathLst>
              <a:path h="7210772" w="12076659">
                <a:moveTo>
                  <a:pt x="0" y="0"/>
                </a:moveTo>
                <a:lnTo>
                  <a:pt x="12076659" y="0"/>
                </a:lnTo>
                <a:lnTo>
                  <a:pt x="12076659" y="7210772"/>
                </a:lnTo>
                <a:lnTo>
                  <a:pt x="0" y="7210772"/>
                </a:lnTo>
                <a:lnTo>
                  <a:pt x="0" y="0"/>
                </a:lnTo>
                <a:close/>
              </a:path>
            </a:pathLst>
          </a:custGeom>
          <a:blipFill>
            <a:blip r:embed="rId16"/>
            <a:stretch>
              <a:fillRect l="0" t="0" r="0" b="0"/>
            </a:stretch>
          </a:blipFill>
        </p:spPr>
      </p:sp>
      <p:sp>
        <p:nvSpPr>
          <p:cNvPr name="Freeform 12" id="12"/>
          <p:cNvSpPr/>
          <p:nvPr/>
        </p:nvSpPr>
        <p:spPr>
          <a:xfrm flipH="false" flipV="false" rot="6000">
            <a:off x="13059970" y="1764308"/>
            <a:ext cx="5492829" cy="2920439"/>
          </a:xfrm>
          <a:custGeom>
            <a:avLst/>
            <a:gdLst/>
            <a:ahLst/>
            <a:cxnLst/>
            <a:rect r="r" b="b" t="t" l="l"/>
            <a:pathLst>
              <a:path h="2920439" w="5492829">
                <a:moveTo>
                  <a:pt x="0" y="9578"/>
                </a:moveTo>
                <a:lnTo>
                  <a:pt x="5487749" y="0"/>
                </a:lnTo>
                <a:lnTo>
                  <a:pt x="5492829" y="2910862"/>
                </a:lnTo>
                <a:lnTo>
                  <a:pt x="5081" y="2920440"/>
                </a:lnTo>
                <a:lnTo>
                  <a:pt x="0" y="9578"/>
                </a:lnTo>
                <a:close/>
              </a:path>
            </a:pathLst>
          </a:custGeom>
          <a:blipFill>
            <a:blip r:embed="rId17"/>
            <a:stretch>
              <a:fillRect l="0" t="-17" r="-62142" b="-412"/>
            </a:stretch>
          </a:blipFill>
        </p:spPr>
      </p:sp>
      <p:sp>
        <p:nvSpPr>
          <p:cNvPr name="TextBox 13" id="13"/>
          <p:cNvSpPr txBox="true"/>
          <p:nvPr/>
        </p:nvSpPr>
        <p:spPr>
          <a:xfrm rot="0">
            <a:off x="4534340" y="199702"/>
            <a:ext cx="9219319" cy="866775"/>
          </a:xfrm>
          <a:prstGeom prst="rect">
            <a:avLst/>
          </a:prstGeom>
        </p:spPr>
        <p:txBody>
          <a:bodyPr anchor="t" rtlCol="false" tIns="0" lIns="0" bIns="0" rIns="0">
            <a:spAutoFit/>
          </a:bodyPr>
          <a:lstStyle/>
          <a:p>
            <a:pPr algn="ctr" marL="0" indent="0" lvl="0">
              <a:lnSpc>
                <a:spcPts val="6802"/>
              </a:lnSpc>
              <a:spcBef>
                <a:spcPct val="0"/>
              </a:spcBef>
            </a:pPr>
            <a:r>
              <a:rPr lang="en-US" sz="5668">
                <a:solidFill>
                  <a:srgbClr val="000000"/>
                </a:solidFill>
                <a:latin typeface="Barlow Bold"/>
                <a:ea typeface="Barlow Bold"/>
                <a:cs typeface="Barlow Bold"/>
                <a:sym typeface="Barlow Bold"/>
              </a:rPr>
              <a:t>DATA UNDERSTANDING</a:t>
            </a:r>
          </a:p>
        </p:txBody>
      </p:sp>
      <p:sp>
        <p:nvSpPr>
          <p:cNvPr name="TextBox 14" id="14"/>
          <p:cNvSpPr txBox="true"/>
          <p:nvPr/>
        </p:nvSpPr>
        <p:spPr>
          <a:xfrm rot="0">
            <a:off x="13183757" y="4955302"/>
            <a:ext cx="4942720" cy="1518285"/>
          </a:xfrm>
          <a:prstGeom prst="rect">
            <a:avLst/>
          </a:prstGeom>
        </p:spPr>
        <p:txBody>
          <a:bodyPr anchor="t" rtlCol="false" tIns="0" lIns="0" bIns="0" rIns="0">
            <a:spAutoFit/>
          </a:bodyPr>
          <a:lstStyle/>
          <a:p>
            <a:pPr algn="l">
              <a:lnSpc>
                <a:spcPts val="2430"/>
              </a:lnSpc>
              <a:spcBef>
                <a:spcPct val="0"/>
              </a:spcBef>
            </a:pPr>
            <a:r>
              <a:rPr lang="en-US" sz="1800" spc="9">
                <a:solidFill>
                  <a:srgbClr val="000000"/>
                </a:solidFill>
                <a:latin typeface="Inter"/>
                <a:ea typeface="Inter"/>
                <a:cs typeface="Inter"/>
                <a:sym typeface="Inter"/>
              </a:rPr>
              <a:t>All examined categorical features—job, housing loan, personal loan, contact method, month of contact, and previous campaign outcome—significantly impact the likelihood of subscribing to a term deposit.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415917" y="1378491"/>
            <a:ext cx="10124356" cy="8292598"/>
          </a:xfrm>
          <a:custGeom>
            <a:avLst/>
            <a:gdLst/>
            <a:ahLst/>
            <a:cxnLst/>
            <a:rect r="r" b="b" t="t" l="l"/>
            <a:pathLst>
              <a:path h="8292598" w="10124356">
                <a:moveTo>
                  <a:pt x="0" y="0"/>
                </a:moveTo>
                <a:lnTo>
                  <a:pt x="10124356" y="0"/>
                </a:lnTo>
                <a:lnTo>
                  <a:pt x="10124356" y="8292599"/>
                </a:lnTo>
                <a:lnTo>
                  <a:pt x="0" y="8292599"/>
                </a:lnTo>
                <a:lnTo>
                  <a:pt x="0" y="0"/>
                </a:lnTo>
                <a:close/>
              </a:path>
            </a:pathLst>
          </a:custGeom>
          <a:blipFill>
            <a:blip r:embed="rId2"/>
            <a:stretch>
              <a:fillRect l="-522" t="0" r="-7581" b="-1897"/>
            </a:stretch>
          </a:blipFill>
        </p:spPr>
      </p:sp>
      <p:sp>
        <p:nvSpPr>
          <p:cNvPr name="Freeform 3" id="3"/>
          <p:cNvSpPr/>
          <p:nvPr/>
        </p:nvSpPr>
        <p:spPr>
          <a:xfrm flipH="false" flipV="false" rot="0">
            <a:off x="15919927" y="7741110"/>
            <a:ext cx="4107646" cy="3619863"/>
          </a:xfrm>
          <a:custGeom>
            <a:avLst/>
            <a:gdLst/>
            <a:ahLst/>
            <a:cxnLst/>
            <a:rect r="r" b="b" t="t" l="l"/>
            <a:pathLst>
              <a:path h="3619863" w="4107646">
                <a:moveTo>
                  <a:pt x="0" y="0"/>
                </a:moveTo>
                <a:lnTo>
                  <a:pt x="4107645" y="0"/>
                </a:lnTo>
                <a:lnTo>
                  <a:pt x="4107645" y="3619863"/>
                </a:lnTo>
                <a:lnTo>
                  <a:pt x="0" y="36198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19927" y="8378712"/>
            <a:ext cx="2033730" cy="1759177"/>
          </a:xfrm>
          <a:custGeom>
            <a:avLst/>
            <a:gdLst/>
            <a:ahLst/>
            <a:cxnLst/>
            <a:rect r="r" b="b" t="t" l="l"/>
            <a:pathLst>
              <a:path h="1759177" w="2033730">
                <a:moveTo>
                  <a:pt x="0" y="0"/>
                </a:moveTo>
                <a:lnTo>
                  <a:pt x="2033730" y="0"/>
                </a:lnTo>
                <a:lnTo>
                  <a:pt x="2033730" y="1759176"/>
                </a:lnTo>
                <a:lnTo>
                  <a:pt x="0" y="17591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71492" y="9551042"/>
            <a:ext cx="1374818" cy="1000180"/>
          </a:xfrm>
          <a:custGeom>
            <a:avLst/>
            <a:gdLst/>
            <a:ahLst/>
            <a:cxnLst/>
            <a:rect r="r" b="b" t="t" l="l"/>
            <a:pathLst>
              <a:path h="1000180" w="1374818">
                <a:moveTo>
                  <a:pt x="0" y="0"/>
                </a:moveTo>
                <a:lnTo>
                  <a:pt x="1374818" y="0"/>
                </a:lnTo>
                <a:lnTo>
                  <a:pt x="1374818" y="1000180"/>
                </a:lnTo>
                <a:lnTo>
                  <a:pt x="0" y="10001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6959729">
            <a:off x="17606998" y="-451906"/>
            <a:ext cx="1283418" cy="1743183"/>
          </a:xfrm>
          <a:custGeom>
            <a:avLst/>
            <a:gdLst/>
            <a:ahLst/>
            <a:cxnLst/>
            <a:rect r="r" b="b" t="t" l="l"/>
            <a:pathLst>
              <a:path h="1743183" w="1283418">
                <a:moveTo>
                  <a:pt x="0" y="0"/>
                </a:moveTo>
                <a:lnTo>
                  <a:pt x="1283419" y="0"/>
                </a:lnTo>
                <a:lnTo>
                  <a:pt x="1283419" y="1743183"/>
                </a:lnTo>
                <a:lnTo>
                  <a:pt x="0" y="17431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372621" y="-539120"/>
            <a:ext cx="1283418" cy="1743183"/>
          </a:xfrm>
          <a:custGeom>
            <a:avLst/>
            <a:gdLst/>
            <a:ahLst/>
            <a:cxnLst/>
            <a:rect r="r" b="b" t="t" l="l"/>
            <a:pathLst>
              <a:path h="1743183" w="1283418">
                <a:moveTo>
                  <a:pt x="0" y="0"/>
                </a:moveTo>
                <a:lnTo>
                  <a:pt x="1283418" y="0"/>
                </a:lnTo>
                <a:lnTo>
                  <a:pt x="1283418" y="1743183"/>
                </a:lnTo>
                <a:lnTo>
                  <a:pt x="0" y="174318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7484768" y="9415409"/>
            <a:ext cx="1283418" cy="1743183"/>
          </a:xfrm>
          <a:custGeom>
            <a:avLst/>
            <a:gdLst/>
            <a:ahLst/>
            <a:cxnLst/>
            <a:rect r="r" b="b" t="t" l="l"/>
            <a:pathLst>
              <a:path h="1743183" w="1283418">
                <a:moveTo>
                  <a:pt x="0" y="0"/>
                </a:moveTo>
                <a:lnTo>
                  <a:pt x="1283419" y="0"/>
                </a:lnTo>
                <a:lnTo>
                  <a:pt x="1283419" y="1743182"/>
                </a:lnTo>
                <a:lnTo>
                  <a:pt x="0" y="17431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7363517" y="267899"/>
            <a:ext cx="610232" cy="369953"/>
          </a:xfrm>
          <a:custGeom>
            <a:avLst/>
            <a:gdLst/>
            <a:ahLst/>
            <a:cxnLst/>
            <a:rect r="r" b="b" t="t" l="l"/>
            <a:pathLst>
              <a:path h="369953" w="610232">
                <a:moveTo>
                  <a:pt x="0" y="0"/>
                </a:moveTo>
                <a:lnTo>
                  <a:pt x="610232" y="0"/>
                </a:lnTo>
                <a:lnTo>
                  <a:pt x="610232" y="369953"/>
                </a:lnTo>
                <a:lnTo>
                  <a:pt x="0" y="36995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418468" y="9617213"/>
            <a:ext cx="610232" cy="369953"/>
          </a:xfrm>
          <a:custGeom>
            <a:avLst/>
            <a:gdLst/>
            <a:ahLst/>
            <a:cxnLst/>
            <a:rect r="r" b="b" t="t" l="l"/>
            <a:pathLst>
              <a:path h="369953" w="610232">
                <a:moveTo>
                  <a:pt x="0" y="0"/>
                </a:moveTo>
                <a:lnTo>
                  <a:pt x="610232" y="0"/>
                </a:lnTo>
                <a:lnTo>
                  <a:pt x="610232" y="369953"/>
                </a:lnTo>
                <a:lnTo>
                  <a:pt x="0" y="36995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7833546" y="3245158"/>
            <a:ext cx="702818" cy="657135"/>
          </a:xfrm>
          <a:custGeom>
            <a:avLst/>
            <a:gdLst/>
            <a:ahLst/>
            <a:cxnLst/>
            <a:rect r="r" b="b" t="t" l="l"/>
            <a:pathLst>
              <a:path h="657135" w="702818">
                <a:moveTo>
                  <a:pt x="0" y="0"/>
                </a:moveTo>
                <a:lnTo>
                  <a:pt x="702818" y="0"/>
                </a:lnTo>
                <a:lnTo>
                  <a:pt x="702818" y="657135"/>
                </a:lnTo>
                <a:lnTo>
                  <a:pt x="0" y="65713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12" id="12"/>
          <p:cNvGrpSpPr/>
          <p:nvPr/>
        </p:nvGrpSpPr>
        <p:grpSpPr>
          <a:xfrm rot="-10800000">
            <a:off x="11584481" y="2697774"/>
            <a:ext cx="6298918" cy="4361654"/>
            <a:chOff x="0" y="0"/>
            <a:chExt cx="5486290" cy="3798955"/>
          </a:xfrm>
        </p:grpSpPr>
        <p:sp>
          <p:nvSpPr>
            <p:cNvPr name="Freeform 13" id="13"/>
            <p:cNvSpPr/>
            <p:nvPr/>
          </p:nvSpPr>
          <p:spPr>
            <a:xfrm flipH="false" flipV="false" rot="0">
              <a:off x="0" y="0"/>
              <a:ext cx="5486071" cy="3798955"/>
            </a:xfrm>
            <a:custGeom>
              <a:avLst/>
              <a:gdLst/>
              <a:ahLst/>
              <a:cxnLst/>
              <a:rect r="r" b="b" t="t" l="l"/>
              <a:pathLst>
                <a:path h="3798955" w="5486071">
                  <a:moveTo>
                    <a:pt x="5276945" y="0"/>
                  </a:moveTo>
                  <a:lnTo>
                    <a:pt x="6145" y="0"/>
                  </a:lnTo>
                  <a:cubicBezTo>
                    <a:pt x="2751" y="0"/>
                    <a:pt x="0" y="2751"/>
                    <a:pt x="0" y="6145"/>
                  </a:cubicBezTo>
                  <a:lnTo>
                    <a:pt x="0" y="3792809"/>
                  </a:lnTo>
                  <a:cubicBezTo>
                    <a:pt x="0" y="3796203"/>
                    <a:pt x="2751" y="3798955"/>
                    <a:pt x="6145" y="3798955"/>
                  </a:cubicBezTo>
                  <a:lnTo>
                    <a:pt x="5276945" y="3798955"/>
                  </a:lnTo>
                  <a:cubicBezTo>
                    <a:pt x="5280440" y="3798955"/>
                    <a:pt x="5283372" y="3796319"/>
                    <a:pt x="5283744" y="3792844"/>
                  </a:cubicBezTo>
                  <a:lnTo>
                    <a:pt x="5485636" y="1905588"/>
                  </a:lnTo>
                  <a:cubicBezTo>
                    <a:pt x="5486071" y="1901526"/>
                    <a:pt x="5486071" y="1897429"/>
                    <a:pt x="5485636" y="1893367"/>
                  </a:cubicBezTo>
                  <a:lnTo>
                    <a:pt x="5283744" y="6111"/>
                  </a:lnTo>
                  <a:cubicBezTo>
                    <a:pt x="5283372" y="2635"/>
                    <a:pt x="5280440" y="0"/>
                    <a:pt x="5276945" y="0"/>
                  </a:cubicBezTo>
                  <a:close/>
                </a:path>
              </a:pathLst>
            </a:custGeom>
            <a:solidFill>
              <a:srgbClr val="000000">
                <a:alpha val="0"/>
              </a:srgbClr>
            </a:solidFill>
            <a:ln w="76200" cap="sq">
              <a:solidFill>
                <a:srgbClr val="048396"/>
              </a:solidFill>
              <a:prstDash val="solid"/>
              <a:miter/>
            </a:ln>
          </p:spPr>
        </p:sp>
        <p:sp>
          <p:nvSpPr>
            <p:cNvPr name="TextBox 14" id="14"/>
            <p:cNvSpPr txBox="true"/>
            <p:nvPr/>
          </p:nvSpPr>
          <p:spPr>
            <a:xfrm>
              <a:off x="0" y="-28575"/>
              <a:ext cx="5371990" cy="3827530"/>
            </a:xfrm>
            <a:prstGeom prst="rect">
              <a:avLst/>
            </a:prstGeom>
          </p:spPr>
          <p:txBody>
            <a:bodyPr anchor="ctr" rtlCol="false" tIns="50800" lIns="50800" bIns="50800" rIns="50800"/>
            <a:lstStyle/>
            <a:p>
              <a:pPr algn="ctr">
                <a:lnSpc>
                  <a:spcPts val="2969"/>
                </a:lnSpc>
              </a:pPr>
            </a:p>
          </p:txBody>
        </p:sp>
      </p:grpSp>
      <p:grpSp>
        <p:nvGrpSpPr>
          <p:cNvPr name="Group 15" id="15"/>
          <p:cNvGrpSpPr/>
          <p:nvPr/>
        </p:nvGrpSpPr>
        <p:grpSpPr>
          <a:xfrm rot="0">
            <a:off x="17883399" y="3565668"/>
            <a:ext cx="180702" cy="1247627"/>
            <a:chOff x="0" y="0"/>
            <a:chExt cx="47592" cy="328593"/>
          </a:xfrm>
        </p:grpSpPr>
        <p:sp>
          <p:nvSpPr>
            <p:cNvPr name="Freeform 16" id="16"/>
            <p:cNvSpPr/>
            <p:nvPr/>
          </p:nvSpPr>
          <p:spPr>
            <a:xfrm flipH="false" flipV="false" rot="0">
              <a:off x="0" y="0"/>
              <a:ext cx="47592" cy="328593"/>
            </a:xfrm>
            <a:custGeom>
              <a:avLst/>
              <a:gdLst/>
              <a:ahLst/>
              <a:cxnLst/>
              <a:rect r="r" b="b" t="t" l="l"/>
              <a:pathLst>
                <a:path h="328593" w="47592">
                  <a:moveTo>
                    <a:pt x="0" y="0"/>
                  </a:moveTo>
                  <a:lnTo>
                    <a:pt x="47592" y="0"/>
                  </a:lnTo>
                  <a:lnTo>
                    <a:pt x="47592" y="328593"/>
                  </a:lnTo>
                  <a:lnTo>
                    <a:pt x="0" y="328593"/>
                  </a:lnTo>
                  <a:close/>
                </a:path>
              </a:pathLst>
            </a:custGeom>
            <a:solidFill>
              <a:srgbClr val="048396"/>
            </a:solidFill>
          </p:spPr>
        </p:sp>
        <p:sp>
          <p:nvSpPr>
            <p:cNvPr name="TextBox 17" id="17"/>
            <p:cNvSpPr txBox="true"/>
            <p:nvPr/>
          </p:nvSpPr>
          <p:spPr>
            <a:xfrm>
              <a:off x="0" y="-28575"/>
              <a:ext cx="47592" cy="357168"/>
            </a:xfrm>
            <a:prstGeom prst="rect">
              <a:avLst/>
            </a:prstGeom>
          </p:spPr>
          <p:txBody>
            <a:bodyPr anchor="ctr" rtlCol="false" tIns="50800" lIns="50800" bIns="50800" rIns="50800"/>
            <a:lstStyle/>
            <a:p>
              <a:pPr algn="ctr">
                <a:lnSpc>
                  <a:spcPts val="2969"/>
                </a:lnSpc>
              </a:pPr>
            </a:p>
          </p:txBody>
        </p:sp>
      </p:grpSp>
      <p:grpSp>
        <p:nvGrpSpPr>
          <p:cNvPr name="Group 18" id="18"/>
          <p:cNvGrpSpPr/>
          <p:nvPr/>
        </p:nvGrpSpPr>
        <p:grpSpPr>
          <a:xfrm rot="0">
            <a:off x="10994194" y="3121961"/>
            <a:ext cx="1437849" cy="1673133"/>
            <a:chOff x="0" y="0"/>
            <a:chExt cx="698500" cy="812800"/>
          </a:xfrm>
        </p:grpSpPr>
        <p:sp>
          <p:nvSpPr>
            <p:cNvPr name="Freeform 19" id="1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48396"/>
            </a:solidFill>
            <a:ln w="95250" cap="sq">
              <a:solidFill>
                <a:srgbClr val="FFFEFD"/>
              </a:solidFill>
              <a:prstDash val="solid"/>
              <a:miter/>
            </a:ln>
          </p:spPr>
        </p:sp>
        <p:sp>
          <p:nvSpPr>
            <p:cNvPr name="TextBox 20" id="20"/>
            <p:cNvSpPr txBox="true"/>
            <p:nvPr/>
          </p:nvSpPr>
          <p:spPr>
            <a:xfrm>
              <a:off x="0" y="111125"/>
              <a:ext cx="698500" cy="561975"/>
            </a:xfrm>
            <a:prstGeom prst="rect">
              <a:avLst/>
            </a:prstGeom>
          </p:spPr>
          <p:txBody>
            <a:bodyPr anchor="ctr" rtlCol="false" tIns="50800" lIns="50800" bIns="50800" rIns="50800"/>
            <a:lstStyle/>
            <a:p>
              <a:pPr algn="ctr">
                <a:lnSpc>
                  <a:spcPts val="2969"/>
                </a:lnSpc>
              </a:pPr>
            </a:p>
          </p:txBody>
        </p:sp>
      </p:grpSp>
      <p:sp>
        <p:nvSpPr>
          <p:cNvPr name="Freeform 21" id="21"/>
          <p:cNvSpPr/>
          <p:nvPr/>
        </p:nvSpPr>
        <p:spPr>
          <a:xfrm flipH="false" flipV="false" rot="0">
            <a:off x="11372979" y="3565668"/>
            <a:ext cx="680279" cy="534019"/>
          </a:xfrm>
          <a:custGeom>
            <a:avLst/>
            <a:gdLst/>
            <a:ahLst/>
            <a:cxnLst/>
            <a:rect r="r" b="b" t="t" l="l"/>
            <a:pathLst>
              <a:path h="534019" w="680279">
                <a:moveTo>
                  <a:pt x="0" y="0"/>
                </a:moveTo>
                <a:lnTo>
                  <a:pt x="680279" y="0"/>
                </a:lnTo>
                <a:lnTo>
                  <a:pt x="680279" y="534019"/>
                </a:lnTo>
                <a:lnTo>
                  <a:pt x="0" y="53401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2" id="22"/>
          <p:cNvSpPr txBox="true"/>
          <p:nvPr/>
        </p:nvSpPr>
        <p:spPr>
          <a:xfrm rot="0">
            <a:off x="4534340" y="199702"/>
            <a:ext cx="9219319" cy="866775"/>
          </a:xfrm>
          <a:prstGeom prst="rect">
            <a:avLst/>
          </a:prstGeom>
        </p:spPr>
        <p:txBody>
          <a:bodyPr anchor="t" rtlCol="false" tIns="0" lIns="0" bIns="0" rIns="0">
            <a:spAutoFit/>
          </a:bodyPr>
          <a:lstStyle/>
          <a:p>
            <a:pPr algn="ctr" marL="0" indent="0" lvl="0">
              <a:lnSpc>
                <a:spcPts val="6802"/>
              </a:lnSpc>
              <a:spcBef>
                <a:spcPct val="0"/>
              </a:spcBef>
            </a:pPr>
            <a:r>
              <a:rPr lang="en-US" sz="5668">
                <a:solidFill>
                  <a:srgbClr val="000000"/>
                </a:solidFill>
                <a:latin typeface="Barlow Bold"/>
                <a:ea typeface="Barlow Bold"/>
                <a:cs typeface="Barlow Bold"/>
                <a:sym typeface="Barlow Bold"/>
              </a:rPr>
              <a:t>DATA UNDERSTANDING</a:t>
            </a:r>
          </a:p>
        </p:txBody>
      </p:sp>
      <p:sp>
        <p:nvSpPr>
          <p:cNvPr name="TextBox 23" id="23"/>
          <p:cNvSpPr txBox="true"/>
          <p:nvPr/>
        </p:nvSpPr>
        <p:spPr>
          <a:xfrm rot="0">
            <a:off x="12488151" y="2888745"/>
            <a:ext cx="4625625" cy="299038"/>
          </a:xfrm>
          <a:prstGeom prst="rect">
            <a:avLst/>
          </a:prstGeom>
        </p:spPr>
        <p:txBody>
          <a:bodyPr anchor="t" rtlCol="false" tIns="0" lIns="0" bIns="0" rIns="0">
            <a:spAutoFit/>
          </a:bodyPr>
          <a:lstStyle/>
          <a:p>
            <a:pPr algn="r">
              <a:lnSpc>
                <a:spcPts val="2422"/>
              </a:lnSpc>
            </a:pPr>
            <a:r>
              <a:rPr lang="en-US" sz="1730" spc="8">
                <a:solidFill>
                  <a:srgbClr val="000000"/>
                </a:solidFill>
                <a:latin typeface="Inter Bold"/>
                <a:ea typeface="Inter Bold"/>
                <a:cs typeface="Inter Bold"/>
                <a:sym typeface="Inter Bold"/>
              </a:rPr>
              <a:t>Outtliers</a:t>
            </a:r>
          </a:p>
        </p:txBody>
      </p:sp>
      <p:sp>
        <p:nvSpPr>
          <p:cNvPr name="TextBox 24" id="24"/>
          <p:cNvSpPr txBox="true"/>
          <p:nvPr/>
        </p:nvSpPr>
        <p:spPr>
          <a:xfrm rot="0">
            <a:off x="12593061" y="3643893"/>
            <a:ext cx="4595981" cy="2927561"/>
          </a:xfrm>
          <a:prstGeom prst="rect">
            <a:avLst/>
          </a:prstGeom>
        </p:spPr>
        <p:txBody>
          <a:bodyPr anchor="t" rtlCol="false" tIns="0" lIns="0" bIns="0" rIns="0">
            <a:spAutoFit/>
          </a:bodyPr>
          <a:lstStyle/>
          <a:p>
            <a:pPr algn="just">
              <a:lnSpc>
                <a:spcPts val="2116"/>
              </a:lnSpc>
            </a:pPr>
            <a:r>
              <a:rPr lang="en-US" sz="1411">
                <a:solidFill>
                  <a:srgbClr val="545454"/>
                </a:solidFill>
                <a:latin typeface="Inter"/>
                <a:ea typeface="Inter"/>
                <a:cs typeface="Inter"/>
                <a:sym typeface="Inter"/>
              </a:rPr>
              <a:t>Identifying and assessing outliers in features such as age, balance, campaign, and pdays to understand their potential impact on model performance and decision-making</a:t>
            </a:r>
          </a:p>
          <a:p>
            <a:pPr algn="just">
              <a:lnSpc>
                <a:spcPts val="2116"/>
              </a:lnSpc>
            </a:pPr>
            <a:r>
              <a:rPr lang="en-US" sz="1411">
                <a:solidFill>
                  <a:srgbClr val="545454"/>
                </a:solidFill>
                <a:latin typeface="Inter"/>
                <a:ea typeface="Inter"/>
                <a:cs typeface="Inter"/>
                <a:sym typeface="Inter"/>
              </a:rPr>
              <a:t>.</a:t>
            </a:r>
          </a:p>
          <a:p>
            <a:pPr algn="just" marL="304665" indent="-152333" lvl="1">
              <a:lnSpc>
                <a:spcPts val="2116"/>
              </a:lnSpc>
              <a:buFont typeface="Arial"/>
              <a:buChar char="•"/>
            </a:pPr>
            <a:r>
              <a:rPr lang="en-US" sz="1411">
                <a:solidFill>
                  <a:srgbClr val="545454"/>
                </a:solidFill>
                <a:latin typeface="Inter"/>
                <a:ea typeface="Inter"/>
                <a:cs typeface="Inter"/>
                <a:sym typeface="Inter"/>
              </a:rPr>
              <a:t>age: {'Lower Outliers': 0, 'Upper Outliers': 121}, </a:t>
            </a:r>
          </a:p>
          <a:p>
            <a:pPr algn="just" marL="304665" indent="-152333" lvl="1">
              <a:lnSpc>
                <a:spcPts val="2116"/>
              </a:lnSpc>
              <a:buFont typeface="Arial"/>
              <a:buChar char="•"/>
            </a:pPr>
            <a:r>
              <a:rPr lang="en-US" sz="1411">
                <a:solidFill>
                  <a:srgbClr val="545454"/>
                </a:solidFill>
                <a:latin typeface="Inter"/>
                <a:ea typeface="Inter"/>
                <a:cs typeface="Inter"/>
                <a:sym typeface="Inter"/>
              </a:rPr>
              <a:t>balance: {'Lower Outliers': 3, 'Upper Outliers': 733},  </a:t>
            </a:r>
          </a:p>
          <a:p>
            <a:pPr algn="just" marL="304665" indent="-152333" lvl="1">
              <a:lnSpc>
                <a:spcPts val="2116"/>
              </a:lnSpc>
              <a:buFont typeface="Arial"/>
              <a:buChar char="•"/>
            </a:pPr>
            <a:r>
              <a:rPr lang="en-US" sz="1411">
                <a:solidFill>
                  <a:srgbClr val="545454"/>
                </a:solidFill>
                <a:latin typeface="Inter"/>
                <a:ea typeface="Inter"/>
                <a:cs typeface="Inter"/>
                <a:sym typeface="Inter"/>
              </a:rPr>
              <a:t>campaign: {'Lower Outliers': 0, 'Upper Outliers': 429},  </a:t>
            </a:r>
          </a:p>
          <a:p>
            <a:pPr algn="just" marL="304665" indent="-152333" lvl="1">
              <a:lnSpc>
                <a:spcPts val="2116"/>
              </a:lnSpc>
              <a:buFont typeface="Arial"/>
              <a:buChar char="•"/>
            </a:pPr>
            <a:r>
              <a:rPr lang="en-US" sz="1411">
                <a:solidFill>
                  <a:srgbClr val="545454"/>
                </a:solidFill>
                <a:latin typeface="Inter"/>
                <a:ea typeface="Inter"/>
                <a:cs typeface="Inter"/>
                <a:sym typeface="Inter"/>
              </a:rPr>
              <a:t>pdays: {'Lower Outliers': 0, 'Upper Outliers': 1454}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DAGK6_SF-wo</dc:identifier>
  <dcterms:modified xsi:type="dcterms:W3CDTF">2011-08-01T06:04:30Z</dcterms:modified>
  <cp:revision>1</cp:revision>
  <dc:title>Project ML</dc:title>
</cp:coreProperties>
</file>